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ona Sans Semi Bold"/>
      <p:regular r:id="rId17"/>
    </p:embeddedFont>
    <p:embeddedFont>
      <p:font typeface="Mona Sans Semi Bold"/>
      <p:regular r:id="rId18"/>
    </p:embeddedFont>
    <p:embeddedFont>
      <p:font typeface="Mona Sans Semi Bold"/>
      <p:regular r:id="rId19"/>
    </p:embeddedFont>
    <p:embeddedFont>
      <p:font typeface="Mona Sans Semi Bold"/>
      <p:regular r:id="rId20"/>
    </p:embeddedFont>
    <p:embeddedFont>
      <p:font typeface="Funnel Sans"/>
      <p:regular r:id="rId21"/>
    </p:embeddedFont>
    <p:embeddedFont>
      <p:font typeface="Funnel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3-3.svg>
</file>

<file path=ppt/media/image-4-1.png>
</file>

<file path=ppt/media/image-4-2.png>
</file>

<file path=ppt/media/image-4-3.svg>
</file>

<file path=ppt/media/image-5-1.png>
</file>

<file path=ppt/media/image-5-10.png>
</file>

<file path=ppt/media/image-5-11.svg>
</file>

<file path=ppt/media/image-5-12.png>
</file>

<file path=ppt/media/image-5-13.sv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1.png>
</file>

<file path=ppt/media/image-6-2.png>
</file>

<file path=ppt/media/image-6-3.png>
</file>

<file path=ppt/media/image-6-4.png>
</file>

<file path=ppt/media/image-6-5.png>
</file>

<file path=ppt/media/image-7-1.png>
</file>

<file path=ppt/media/image-7-2.png>
</file>

<file path=ppt/media/image-8-1.png>
</file>

<file path=ppt/media/image-8-10.png>
</file>

<file path=ppt/media/image-8-11.svg>
</file>

<file path=ppt/media/image-8-2.png>
</file>

<file path=ppt/media/image-8-3.svg>
</file>

<file path=ppt/media/image-8-4.png>
</file>

<file path=ppt/media/image-8-5.svg>
</file>

<file path=ppt/media/image-8-6.png>
</file>

<file path=ppt/media/image-8-7.svg>
</file>

<file path=ppt/media/image-8-8.png>
</file>

<file path=ppt/media/image-8-9.sv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sv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image" Target="../media/image-5-6.png"/><Relationship Id="rId7" Type="http://schemas.openxmlformats.org/officeDocument/2006/relationships/image" Target="../media/image-5-7.svg"/><Relationship Id="rId8" Type="http://schemas.openxmlformats.org/officeDocument/2006/relationships/image" Target="../media/image-5-8.png"/><Relationship Id="rId9" Type="http://schemas.openxmlformats.org/officeDocument/2006/relationships/image" Target="../media/image-5-9.svg"/><Relationship Id="rId10" Type="http://schemas.openxmlformats.org/officeDocument/2006/relationships/image" Target="../media/image-5-10.png"/><Relationship Id="rId11" Type="http://schemas.openxmlformats.org/officeDocument/2006/relationships/image" Target="../media/image-5-11.svg"/><Relationship Id="rId12" Type="http://schemas.openxmlformats.org/officeDocument/2006/relationships/image" Target="../media/image-5-12.png"/><Relationship Id="rId13" Type="http://schemas.openxmlformats.org/officeDocument/2006/relationships/image" Target="../media/image-5-13.svg"/><Relationship Id="rId14" Type="http://schemas.openxmlformats.org/officeDocument/2006/relationships/slideLayout" Target="../slideLayouts/slideLayout6.xml"/><Relationship Id="rId1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svg"/><Relationship Id="rId4" Type="http://schemas.openxmlformats.org/officeDocument/2006/relationships/image" Target="../media/image-8-4.png"/><Relationship Id="rId5" Type="http://schemas.openxmlformats.org/officeDocument/2006/relationships/image" Target="../media/image-8-5.svg"/><Relationship Id="rId6" Type="http://schemas.openxmlformats.org/officeDocument/2006/relationships/image" Target="../media/image-8-6.png"/><Relationship Id="rId7" Type="http://schemas.openxmlformats.org/officeDocument/2006/relationships/image" Target="../media/image-8-7.svg"/><Relationship Id="rId8" Type="http://schemas.openxmlformats.org/officeDocument/2006/relationships/image" Target="../media/image-8-8.png"/><Relationship Id="rId9" Type="http://schemas.openxmlformats.org/officeDocument/2006/relationships/image" Target="../media/image-8-9.svg"/><Relationship Id="rId10" Type="http://schemas.openxmlformats.org/officeDocument/2006/relationships/image" Target="../media/image-8-10.png"/><Relationship Id="rId11" Type="http://schemas.openxmlformats.org/officeDocument/2006/relationships/image" Target="../media/image-8-11.svg"/><Relationship Id="rId12" Type="http://schemas.openxmlformats.org/officeDocument/2006/relationships/slideLayout" Target="../slideLayouts/slideLayout9.xml"/><Relationship Id="rId1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280190" y="3227427"/>
            <a:ext cx="6106954" cy="708779"/>
          </a:xfrm>
          <a:prstGeom prst="rect">
            <a:avLst/>
          </a:prstGeom>
          <a:noFill/>
          <a:ln/>
        </p:spPr>
        <p:txBody>
          <a:bodyPr wrap="non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Personal Blog Website</a:t>
            </a:r>
            <a:endParaRPr lang="en-US" sz="4450" dirty="0"/>
          </a:p>
        </p:txBody>
      </p:sp>
      <p:sp>
        <p:nvSpPr>
          <p:cNvPr id="4" name="Text 1"/>
          <p:cNvSpPr/>
          <p:nvPr/>
        </p:nvSpPr>
        <p:spPr>
          <a:xfrm>
            <a:off x="6280190" y="427636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 platform designed to share ideas, stories, and knowledge with clarity and purpose. Built with simplicity and user experience at its core.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2334458" y="434935"/>
            <a:ext cx="1356122" cy="295751"/>
          </a:xfrm>
          <a:prstGeom prst="roundRect">
            <a:avLst>
              <a:gd name="adj" fmla="val 17893"/>
            </a:avLst>
          </a:prstGeom>
          <a:solidFill>
            <a:srgbClr val="262626"/>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428875" y="519827"/>
            <a:ext cx="125968" cy="125968"/>
          </a:xfrm>
          <a:prstGeom prst="rect">
            <a:avLst/>
          </a:prstGeom>
        </p:spPr>
      </p:pic>
      <p:sp>
        <p:nvSpPr>
          <p:cNvPr id="4" name="Text 1"/>
          <p:cNvSpPr/>
          <p:nvPr/>
        </p:nvSpPr>
        <p:spPr>
          <a:xfrm>
            <a:off x="2617827" y="482084"/>
            <a:ext cx="978337" cy="201454"/>
          </a:xfrm>
          <a:prstGeom prst="rect">
            <a:avLst/>
          </a:prstGeom>
          <a:noFill/>
          <a:ln/>
        </p:spPr>
        <p:txBody>
          <a:bodyPr wrap="none" lIns="0" tIns="0" rIns="0" bIns="0" rtlCol="0" anchor="t"/>
          <a:lstStyle/>
          <a:p>
            <a:pPr algn="l" indent="0" marL="0">
              <a:lnSpc>
                <a:spcPts val="1550"/>
              </a:lnSpc>
              <a:buNone/>
            </a:pPr>
            <a:r>
              <a:rPr lang="en-US" sz="950" dirty="0">
                <a:solidFill>
                  <a:srgbClr val="8F8F8F"/>
                </a:solidFill>
                <a:latin typeface="Funnel Sans" pitchFamily="34" charset="0"/>
                <a:ea typeface="Funnel Sans" pitchFamily="34" charset="-122"/>
                <a:cs typeface="Funnel Sans" pitchFamily="34" charset="-120"/>
              </a:rPr>
              <a:t>LOOKING AHEAD</a:t>
            </a:r>
            <a:endParaRPr lang="en-US" sz="950" dirty="0"/>
          </a:p>
        </p:txBody>
      </p:sp>
      <p:sp>
        <p:nvSpPr>
          <p:cNvPr id="5" name="Text 2"/>
          <p:cNvSpPr/>
          <p:nvPr/>
        </p:nvSpPr>
        <p:spPr>
          <a:xfrm>
            <a:off x="2334458" y="793671"/>
            <a:ext cx="4213384" cy="492085"/>
          </a:xfrm>
          <a:prstGeom prst="rect">
            <a:avLst/>
          </a:prstGeom>
          <a:noFill/>
          <a:ln/>
        </p:spPr>
        <p:txBody>
          <a:bodyPr wrap="none" lIns="0" tIns="0" rIns="0" bIns="0" rtlCol="0" anchor="t"/>
          <a:lstStyle/>
          <a:p>
            <a:pPr algn="l" indent="0" marL="0">
              <a:lnSpc>
                <a:spcPts val="3850"/>
              </a:lnSpc>
              <a:buNone/>
            </a:pPr>
            <a:r>
              <a:rPr lang="en-US" sz="3100" dirty="0">
                <a:solidFill>
                  <a:srgbClr val="DDDDDD"/>
                </a:solidFill>
                <a:latin typeface="Mona Sans Semi Bold" pitchFamily="34" charset="0"/>
                <a:ea typeface="Mona Sans Semi Bold" pitchFamily="34" charset="-122"/>
                <a:cs typeface="Mona Sans Semi Bold" pitchFamily="34" charset="-120"/>
              </a:rPr>
              <a:t>Future Enhancements</a:t>
            </a:r>
            <a:endParaRPr lang="en-US" sz="3100" dirty="0"/>
          </a:p>
        </p:txBody>
      </p:sp>
      <p:sp>
        <p:nvSpPr>
          <p:cNvPr id="6" name="Shape 3"/>
          <p:cNvSpPr/>
          <p:nvPr/>
        </p:nvSpPr>
        <p:spPr>
          <a:xfrm>
            <a:off x="7303770" y="1521976"/>
            <a:ext cx="22860" cy="4702373"/>
          </a:xfrm>
          <a:prstGeom prst="roundRect">
            <a:avLst>
              <a:gd name="adj" fmla="val 289361"/>
            </a:avLst>
          </a:prstGeom>
          <a:solidFill>
            <a:srgbClr val="595959"/>
          </a:solidFill>
          <a:ln/>
        </p:spPr>
      </p:sp>
      <p:sp>
        <p:nvSpPr>
          <p:cNvPr id="7" name="Shape 4"/>
          <p:cNvSpPr/>
          <p:nvPr/>
        </p:nvSpPr>
        <p:spPr>
          <a:xfrm>
            <a:off x="6688455" y="1687711"/>
            <a:ext cx="472440" cy="22860"/>
          </a:xfrm>
          <a:prstGeom prst="roundRect">
            <a:avLst>
              <a:gd name="adj" fmla="val 289361"/>
            </a:avLst>
          </a:prstGeom>
          <a:solidFill>
            <a:srgbClr val="595959"/>
          </a:solidFill>
          <a:ln/>
        </p:spPr>
      </p:sp>
      <p:sp>
        <p:nvSpPr>
          <p:cNvPr id="8" name="Shape 5"/>
          <p:cNvSpPr/>
          <p:nvPr/>
        </p:nvSpPr>
        <p:spPr>
          <a:xfrm>
            <a:off x="7138035" y="1521976"/>
            <a:ext cx="354330" cy="354330"/>
          </a:xfrm>
          <a:prstGeom prst="roundRect">
            <a:avLst>
              <a:gd name="adj" fmla="val 18668"/>
            </a:avLst>
          </a:prstGeom>
          <a:solidFill>
            <a:srgbClr val="404040"/>
          </a:solidFill>
          <a:ln w="7620">
            <a:solidFill>
              <a:srgbClr val="595959"/>
            </a:solidFill>
            <a:prstDash val="solid"/>
          </a:ln>
        </p:spPr>
      </p:sp>
      <p:sp>
        <p:nvSpPr>
          <p:cNvPr id="9" name="Text 6"/>
          <p:cNvSpPr/>
          <p:nvPr/>
        </p:nvSpPr>
        <p:spPr>
          <a:xfrm>
            <a:off x="7197090" y="1551503"/>
            <a:ext cx="236220" cy="295275"/>
          </a:xfrm>
          <a:prstGeom prst="rect">
            <a:avLst/>
          </a:prstGeom>
          <a:noFill/>
          <a:ln/>
        </p:spPr>
        <p:txBody>
          <a:bodyPr wrap="none" lIns="0" tIns="0" rIns="0" bIns="0" rtlCol="0" anchor="t"/>
          <a:lstStyle/>
          <a:p>
            <a:pPr algn="ctr" indent="0" marL="0">
              <a:lnSpc>
                <a:spcPts val="1850"/>
              </a:lnSpc>
              <a:buNone/>
            </a:pPr>
            <a:r>
              <a:rPr lang="en-US" sz="1850" dirty="0">
                <a:solidFill>
                  <a:srgbClr val="FFFFFF"/>
                </a:solidFill>
                <a:latin typeface="Mona Sans Semi Bold" pitchFamily="34" charset="0"/>
                <a:ea typeface="Mona Sans Semi Bold" pitchFamily="34" charset="-122"/>
                <a:cs typeface="Mona Sans Semi Bold" pitchFamily="34" charset="-120"/>
              </a:rPr>
              <a:t>1</a:t>
            </a:r>
            <a:endParaRPr lang="en-US" sz="1850" dirty="0"/>
          </a:p>
        </p:txBody>
      </p:sp>
      <p:sp>
        <p:nvSpPr>
          <p:cNvPr id="10" name="Text 7"/>
          <p:cNvSpPr/>
          <p:nvPr/>
        </p:nvSpPr>
        <p:spPr>
          <a:xfrm>
            <a:off x="4559260" y="1576030"/>
            <a:ext cx="1968579" cy="245983"/>
          </a:xfrm>
          <a:prstGeom prst="rect">
            <a:avLst/>
          </a:prstGeom>
          <a:noFill/>
          <a:ln/>
        </p:spPr>
        <p:txBody>
          <a:bodyPr wrap="none" lIns="0" tIns="0" rIns="0" bIns="0" rtlCol="0" anchor="t"/>
          <a:lstStyle/>
          <a:p>
            <a:pPr algn="r"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User Authentication</a:t>
            </a:r>
            <a:endParaRPr lang="en-US" sz="1550" dirty="0"/>
          </a:p>
        </p:txBody>
      </p:sp>
      <p:sp>
        <p:nvSpPr>
          <p:cNvPr id="11" name="Text 8"/>
          <p:cNvSpPr/>
          <p:nvPr/>
        </p:nvSpPr>
        <p:spPr>
          <a:xfrm>
            <a:off x="2334458" y="1916430"/>
            <a:ext cx="4193381" cy="503873"/>
          </a:xfrm>
          <a:prstGeom prst="rect">
            <a:avLst/>
          </a:prstGeom>
          <a:noFill/>
          <a:ln/>
        </p:spPr>
        <p:txBody>
          <a:bodyPr wrap="square" lIns="0" tIns="0" rIns="0" bIns="0" rtlCol="0" anchor="t"/>
          <a:lstStyle/>
          <a:p>
            <a:pPr algn="r"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Secure login system enabling personalised experiences and content management</a:t>
            </a:r>
            <a:endParaRPr lang="en-US" sz="1200" dirty="0"/>
          </a:p>
        </p:txBody>
      </p:sp>
      <p:sp>
        <p:nvSpPr>
          <p:cNvPr id="12" name="Shape 9"/>
          <p:cNvSpPr/>
          <p:nvPr/>
        </p:nvSpPr>
        <p:spPr>
          <a:xfrm>
            <a:off x="7469505" y="2632591"/>
            <a:ext cx="472440" cy="22860"/>
          </a:xfrm>
          <a:prstGeom prst="roundRect">
            <a:avLst>
              <a:gd name="adj" fmla="val 289361"/>
            </a:avLst>
          </a:prstGeom>
          <a:solidFill>
            <a:srgbClr val="595959"/>
          </a:solidFill>
          <a:ln/>
        </p:spPr>
      </p:sp>
      <p:sp>
        <p:nvSpPr>
          <p:cNvPr id="13" name="Shape 10"/>
          <p:cNvSpPr/>
          <p:nvPr/>
        </p:nvSpPr>
        <p:spPr>
          <a:xfrm>
            <a:off x="7138035" y="2466856"/>
            <a:ext cx="354330" cy="354330"/>
          </a:xfrm>
          <a:prstGeom prst="roundRect">
            <a:avLst>
              <a:gd name="adj" fmla="val 18668"/>
            </a:avLst>
          </a:prstGeom>
          <a:solidFill>
            <a:srgbClr val="404040"/>
          </a:solidFill>
          <a:ln w="7620">
            <a:solidFill>
              <a:srgbClr val="595959"/>
            </a:solidFill>
            <a:prstDash val="solid"/>
          </a:ln>
        </p:spPr>
      </p:sp>
      <p:sp>
        <p:nvSpPr>
          <p:cNvPr id="14" name="Text 11"/>
          <p:cNvSpPr/>
          <p:nvPr/>
        </p:nvSpPr>
        <p:spPr>
          <a:xfrm>
            <a:off x="7197090" y="2496383"/>
            <a:ext cx="236220" cy="295275"/>
          </a:xfrm>
          <a:prstGeom prst="rect">
            <a:avLst/>
          </a:prstGeom>
          <a:noFill/>
          <a:ln/>
        </p:spPr>
        <p:txBody>
          <a:bodyPr wrap="none" lIns="0" tIns="0" rIns="0" bIns="0" rtlCol="0" anchor="t"/>
          <a:lstStyle/>
          <a:p>
            <a:pPr algn="ctr" indent="0" marL="0">
              <a:lnSpc>
                <a:spcPts val="1850"/>
              </a:lnSpc>
              <a:buNone/>
            </a:pPr>
            <a:r>
              <a:rPr lang="en-US" sz="1850" dirty="0">
                <a:solidFill>
                  <a:srgbClr val="FFFFFF"/>
                </a:solidFill>
                <a:latin typeface="Mona Sans Semi Bold" pitchFamily="34" charset="0"/>
                <a:ea typeface="Mona Sans Semi Bold" pitchFamily="34" charset="-122"/>
                <a:cs typeface="Mona Sans Semi Bold" pitchFamily="34" charset="-120"/>
              </a:rPr>
              <a:t>2</a:t>
            </a:r>
            <a:endParaRPr lang="en-US" sz="1850" dirty="0"/>
          </a:p>
        </p:txBody>
      </p:sp>
      <p:sp>
        <p:nvSpPr>
          <p:cNvPr id="15" name="Text 12"/>
          <p:cNvSpPr/>
          <p:nvPr/>
        </p:nvSpPr>
        <p:spPr>
          <a:xfrm>
            <a:off x="8102560" y="2520910"/>
            <a:ext cx="2394823" cy="245983"/>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Community Engagement</a:t>
            </a:r>
            <a:endParaRPr lang="en-US" sz="1550" dirty="0"/>
          </a:p>
        </p:txBody>
      </p:sp>
      <p:sp>
        <p:nvSpPr>
          <p:cNvPr id="16" name="Text 13"/>
          <p:cNvSpPr/>
          <p:nvPr/>
        </p:nvSpPr>
        <p:spPr>
          <a:xfrm>
            <a:off x="8102560" y="2861310"/>
            <a:ext cx="4193381" cy="503873"/>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Comments and interaction features to foster discussions and build audience connections</a:t>
            </a:r>
            <a:endParaRPr lang="en-US" sz="1200" dirty="0"/>
          </a:p>
        </p:txBody>
      </p:sp>
      <p:sp>
        <p:nvSpPr>
          <p:cNvPr id="17" name="Shape 14"/>
          <p:cNvSpPr/>
          <p:nvPr/>
        </p:nvSpPr>
        <p:spPr>
          <a:xfrm>
            <a:off x="6688455" y="3446978"/>
            <a:ext cx="472440" cy="22860"/>
          </a:xfrm>
          <a:prstGeom prst="roundRect">
            <a:avLst>
              <a:gd name="adj" fmla="val 289361"/>
            </a:avLst>
          </a:prstGeom>
          <a:solidFill>
            <a:srgbClr val="595959"/>
          </a:solidFill>
          <a:ln/>
        </p:spPr>
      </p:sp>
      <p:sp>
        <p:nvSpPr>
          <p:cNvPr id="18" name="Shape 15"/>
          <p:cNvSpPr/>
          <p:nvPr/>
        </p:nvSpPr>
        <p:spPr>
          <a:xfrm>
            <a:off x="7138035" y="3281243"/>
            <a:ext cx="354330" cy="354330"/>
          </a:xfrm>
          <a:prstGeom prst="roundRect">
            <a:avLst>
              <a:gd name="adj" fmla="val 18668"/>
            </a:avLst>
          </a:prstGeom>
          <a:solidFill>
            <a:srgbClr val="404040"/>
          </a:solidFill>
          <a:ln w="7620">
            <a:solidFill>
              <a:srgbClr val="595959"/>
            </a:solidFill>
            <a:prstDash val="solid"/>
          </a:ln>
        </p:spPr>
      </p:sp>
      <p:sp>
        <p:nvSpPr>
          <p:cNvPr id="19" name="Text 16"/>
          <p:cNvSpPr/>
          <p:nvPr/>
        </p:nvSpPr>
        <p:spPr>
          <a:xfrm>
            <a:off x="7197090" y="3310771"/>
            <a:ext cx="236220" cy="295275"/>
          </a:xfrm>
          <a:prstGeom prst="rect">
            <a:avLst/>
          </a:prstGeom>
          <a:noFill/>
          <a:ln/>
        </p:spPr>
        <p:txBody>
          <a:bodyPr wrap="none" lIns="0" tIns="0" rIns="0" bIns="0" rtlCol="0" anchor="t"/>
          <a:lstStyle/>
          <a:p>
            <a:pPr algn="ctr" indent="0" marL="0">
              <a:lnSpc>
                <a:spcPts val="1850"/>
              </a:lnSpc>
              <a:buNone/>
            </a:pPr>
            <a:r>
              <a:rPr lang="en-US" sz="1850" dirty="0">
                <a:solidFill>
                  <a:srgbClr val="FFFFFF"/>
                </a:solidFill>
                <a:latin typeface="Mona Sans Semi Bold" pitchFamily="34" charset="0"/>
                <a:ea typeface="Mona Sans Semi Bold" pitchFamily="34" charset="-122"/>
                <a:cs typeface="Mona Sans Semi Bold" pitchFamily="34" charset="-120"/>
              </a:rPr>
              <a:t>3</a:t>
            </a:r>
            <a:endParaRPr lang="en-US" sz="1850" dirty="0"/>
          </a:p>
        </p:txBody>
      </p:sp>
      <p:sp>
        <p:nvSpPr>
          <p:cNvPr id="20" name="Text 17"/>
          <p:cNvSpPr/>
          <p:nvPr/>
        </p:nvSpPr>
        <p:spPr>
          <a:xfrm>
            <a:off x="4559260" y="3335298"/>
            <a:ext cx="1968579" cy="245983"/>
          </a:xfrm>
          <a:prstGeom prst="rect">
            <a:avLst/>
          </a:prstGeom>
          <a:noFill/>
          <a:ln/>
        </p:spPr>
        <p:txBody>
          <a:bodyPr wrap="none" lIns="0" tIns="0" rIns="0" bIns="0" rtlCol="0" anchor="t"/>
          <a:lstStyle/>
          <a:p>
            <a:pPr algn="r"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Advanced Editor</a:t>
            </a:r>
            <a:endParaRPr lang="en-US" sz="1550" dirty="0"/>
          </a:p>
        </p:txBody>
      </p:sp>
      <p:sp>
        <p:nvSpPr>
          <p:cNvPr id="21" name="Text 18"/>
          <p:cNvSpPr/>
          <p:nvPr/>
        </p:nvSpPr>
        <p:spPr>
          <a:xfrm>
            <a:off x="2334458" y="3675698"/>
            <a:ext cx="4193381" cy="503873"/>
          </a:xfrm>
          <a:prstGeom prst="rect">
            <a:avLst/>
          </a:prstGeom>
          <a:noFill/>
          <a:ln/>
        </p:spPr>
        <p:txBody>
          <a:bodyPr wrap="square" lIns="0" tIns="0" rIns="0" bIns="0" rtlCol="0" anchor="t"/>
          <a:lstStyle/>
          <a:p>
            <a:pPr algn="r"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Rich text or markdown editing capabilities for enhanced content creation workflows</a:t>
            </a:r>
            <a:endParaRPr lang="en-US" sz="1200" dirty="0"/>
          </a:p>
        </p:txBody>
      </p:sp>
      <p:sp>
        <p:nvSpPr>
          <p:cNvPr id="22" name="Shape 19"/>
          <p:cNvSpPr/>
          <p:nvPr/>
        </p:nvSpPr>
        <p:spPr>
          <a:xfrm>
            <a:off x="7469505" y="4261485"/>
            <a:ext cx="472440" cy="22860"/>
          </a:xfrm>
          <a:prstGeom prst="roundRect">
            <a:avLst>
              <a:gd name="adj" fmla="val 289361"/>
            </a:avLst>
          </a:prstGeom>
          <a:solidFill>
            <a:srgbClr val="595959"/>
          </a:solidFill>
          <a:ln/>
        </p:spPr>
      </p:sp>
      <p:sp>
        <p:nvSpPr>
          <p:cNvPr id="23" name="Shape 20"/>
          <p:cNvSpPr/>
          <p:nvPr/>
        </p:nvSpPr>
        <p:spPr>
          <a:xfrm>
            <a:off x="7138035" y="4095750"/>
            <a:ext cx="354330" cy="354330"/>
          </a:xfrm>
          <a:prstGeom prst="roundRect">
            <a:avLst>
              <a:gd name="adj" fmla="val 18668"/>
            </a:avLst>
          </a:prstGeom>
          <a:solidFill>
            <a:srgbClr val="404040"/>
          </a:solidFill>
          <a:ln w="7620">
            <a:solidFill>
              <a:srgbClr val="595959"/>
            </a:solidFill>
            <a:prstDash val="solid"/>
          </a:ln>
        </p:spPr>
      </p:sp>
      <p:sp>
        <p:nvSpPr>
          <p:cNvPr id="24" name="Text 21"/>
          <p:cNvSpPr/>
          <p:nvPr/>
        </p:nvSpPr>
        <p:spPr>
          <a:xfrm>
            <a:off x="7197090" y="4125278"/>
            <a:ext cx="236220" cy="295275"/>
          </a:xfrm>
          <a:prstGeom prst="rect">
            <a:avLst/>
          </a:prstGeom>
          <a:noFill/>
          <a:ln/>
        </p:spPr>
        <p:txBody>
          <a:bodyPr wrap="none" lIns="0" tIns="0" rIns="0" bIns="0" rtlCol="0" anchor="t"/>
          <a:lstStyle/>
          <a:p>
            <a:pPr algn="ctr" indent="0" marL="0">
              <a:lnSpc>
                <a:spcPts val="1850"/>
              </a:lnSpc>
              <a:buNone/>
            </a:pPr>
            <a:r>
              <a:rPr lang="en-US" sz="1850" dirty="0">
                <a:solidFill>
                  <a:srgbClr val="FFFFFF"/>
                </a:solidFill>
                <a:latin typeface="Mona Sans Semi Bold" pitchFamily="34" charset="0"/>
                <a:ea typeface="Mona Sans Semi Bold" pitchFamily="34" charset="-122"/>
                <a:cs typeface="Mona Sans Semi Bold" pitchFamily="34" charset="-120"/>
              </a:rPr>
              <a:t>4</a:t>
            </a:r>
            <a:endParaRPr lang="en-US" sz="1850" dirty="0"/>
          </a:p>
        </p:txBody>
      </p:sp>
      <p:sp>
        <p:nvSpPr>
          <p:cNvPr id="25" name="Text 22"/>
          <p:cNvSpPr/>
          <p:nvPr/>
        </p:nvSpPr>
        <p:spPr>
          <a:xfrm>
            <a:off x="8102560" y="4149804"/>
            <a:ext cx="1968579" cy="245983"/>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Smart Discovery</a:t>
            </a:r>
            <a:endParaRPr lang="en-US" sz="1550" dirty="0"/>
          </a:p>
        </p:txBody>
      </p:sp>
      <p:sp>
        <p:nvSpPr>
          <p:cNvPr id="26" name="Text 23"/>
          <p:cNvSpPr/>
          <p:nvPr/>
        </p:nvSpPr>
        <p:spPr>
          <a:xfrm>
            <a:off x="8102560" y="4490204"/>
            <a:ext cx="4193381" cy="503873"/>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Search functionality and advanced filtering to improve content discoverability</a:t>
            </a:r>
            <a:endParaRPr lang="en-US" sz="1200" dirty="0"/>
          </a:p>
        </p:txBody>
      </p:sp>
      <p:sp>
        <p:nvSpPr>
          <p:cNvPr id="27" name="Shape 24"/>
          <p:cNvSpPr/>
          <p:nvPr/>
        </p:nvSpPr>
        <p:spPr>
          <a:xfrm>
            <a:off x="6688455" y="5075992"/>
            <a:ext cx="472440" cy="22860"/>
          </a:xfrm>
          <a:prstGeom prst="roundRect">
            <a:avLst>
              <a:gd name="adj" fmla="val 289361"/>
            </a:avLst>
          </a:prstGeom>
          <a:solidFill>
            <a:srgbClr val="595959"/>
          </a:solidFill>
          <a:ln/>
        </p:spPr>
      </p:sp>
      <p:sp>
        <p:nvSpPr>
          <p:cNvPr id="28" name="Shape 25"/>
          <p:cNvSpPr/>
          <p:nvPr/>
        </p:nvSpPr>
        <p:spPr>
          <a:xfrm>
            <a:off x="7138035" y="4910257"/>
            <a:ext cx="354330" cy="354330"/>
          </a:xfrm>
          <a:prstGeom prst="roundRect">
            <a:avLst>
              <a:gd name="adj" fmla="val 18668"/>
            </a:avLst>
          </a:prstGeom>
          <a:solidFill>
            <a:srgbClr val="404040"/>
          </a:solidFill>
          <a:ln w="7620">
            <a:solidFill>
              <a:srgbClr val="595959"/>
            </a:solidFill>
            <a:prstDash val="solid"/>
          </a:ln>
        </p:spPr>
      </p:sp>
      <p:sp>
        <p:nvSpPr>
          <p:cNvPr id="29" name="Text 26"/>
          <p:cNvSpPr/>
          <p:nvPr/>
        </p:nvSpPr>
        <p:spPr>
          <a:xfrm>
            <a:off x="7197090" y="4939784"/>
            <a:ext cx="236220" cy="295275"/>
          </a:xfrm>
          <a:prstGeom prst="rect">
            <a:avLst/>
          </a:prstGeom>
          <a:noFill/>
          <a:ln/>
        </p:spPr>
        <p:txBody>
          <a:bodyPr wrap="none" lIns="0" tIns="0" rIns="0" bIns="0" rtlCol="0" anchor="t"/>
          <a:lstStyle/>
          <a:p>
            <a:pPr algn="ctr" indent="0" marL="0">
              <a:lnSpc>
                <a:spcPts val="1850"/>
              </a:lnSpc>
              <a:buNone/>
            </a:pPr>
            <a:r>
              <a:rPr lang="en-US" sz="1850" dirty="0">
                <a:solidFill>
                  <a:srgbClr val="FFFFFF"/>
                </a:solidFill>
                <a:latin typeface="Mona Sans Semi Bold" pitchFamily="34" charset="0"/>
                <a:ea typeface="Mona Sans Semi Bold" pitchFamily="34" charset="-122"/>
                <a:cs typeface="Mona Sans Semi Bold" pitchFamily="34" charset="-120"/>
              </a:rPr>
              <a:t>5</a:t>
            </a:r>
            <a:endParaRPr lang="en-US" sz="1850" dirty="0"/>
          </a:p>
        </p:txBody>
      </p:sp>
      <p:sp>
        <p:nvSpPr>
          <p:cNvPr id="30" name="Text 27"/>
          <p:cNvSpPr/>
          <p:nvPr/>
        </p:nvSpPr>
        <p:spPr>
          <a:xfrm>
            <a:off x="4559260" y="4964311"/>
            <a:ext cx="1968579" cy="245983"/>
          </a:xfrm>
          <a:prstGeom prst="rect">
            <a:avLst/>
          </a:prstGeom>
          <a:noFill/>
          <a:ln/>
        </p:spPr>
        <p:txBody>
          <a:bodyPr wrap="none" lIns="0" tIns="0" rIns="0" bIns="0" rtlCol="0" anchor="t"/>
          <a:lstStyle/>
          <a:p>
            <a:pPr algn="r"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SEO Optimisation</a:t>
            </a:r>
            <a:endParaRPr lang="en-US" sz="1550" dirty="0"/>
          </a:p>
        </p:txBody>
      </p:sp>
      <p:sp>
        <p:nvSpPr>
          <p:cNvPr id="31" name="Text 28"/>
          <p:cNvSpPr/>
          <p:nvPr/>
        </p:nvSpPr>
        <p:spPr>
          <a:xfrm>
            <a:off x="2334458" y="5304711"/>
            <a:ext cx="4193381" cy="503873"/>
          </a:xfrm>
          <a:prstGeom prst="rect">
            <a:avLst/>
          </a:prstGeom>
          <a:noFill/>
          <a:ln/>
        </p:spPr>
        <p:txBody>
          <a:bodyPr wrap="square" lIns="0" tIns="0" rIns="0" bIns="0" rtlCol="0" anchor="t"/>
          <a:lstStyle/>
          <a:p>
            <a:pPr algn="r"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Technical enhancements to improve search engine visibility and organic reach</a:t>
            </a:r>
            <a:endParaRPr lang="en-US" sz="1200" dirty="0"/>
          </a:p>
        </p:txBody>
      </p:sp>
      <p:sp>
        <p:nvSpPr>
          <p:cNvPr id="32" name="Shape 29"/>
          <p:cNvSpPr/>
          <p:nvPr/>
        </p:nvSpPr>
        <p:spPr>
          <a:xfrm>
            <a:off x="2334458" y="6480179"/>
            <a:ext cx="9961483" cy="27265"/>
          </a:xfrm>
          <a:prstGeom prst="rect">
            <a:avLst/>
          </a:prstGeom>
          <a:solidFill>
            <a:srgbClr val="8F8F8F">
              <a:alpha val="50000"/>
            </a:srgbClr>
          </a:solidFill>
          <a:ln/>
        </p:spPr>
      </p:sp>
      <p:sp>
        <p:nvSpPr>
          <p:cNvPr id="33" name="Text 30"/>
          <p:cNvSpPr/>
          <p:nvPr/>
        </p:nvSpPr>
        <p:spPr>
          <a:xfrm>
            <a:off x="2570678" y="6861691"/>
            <a:ext cx="9725263" cy="755809"/>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This project successfully demonstrates a simple yet effective blogging platform that emphasises clean design and exceptional usability. With a solid foundation in place, it's poised to evolve into a comprehensive content management system whilst maintaining its core philosophy of clarity and purpose.</a:t>
            </a:r>
            <a:endParaRPr lang="en-US" sz="1200" dirty="0"/>
          </a:p>
        </p:txBody>
      </p:sp>
      <p:sp>
        <p:nvSpPr>
          <p:cNvPr id="34" name="Shape 31"/>
          <p:cNvSpPr/>
          <p:nvPr/>
        </p:nvSpPr>
        <p:spPr>
          <a:xfrm>
            <a:off x="2334458" y="6684526"/>
            <a:ext cx="22860" cy="1110139"/>
          </a:xfrm>
          <a:prstGeom prst="rect">
            <a:avLst/>
          </a:prstGeom>
          <a:solidFill>
            <a:srgbClr val="FFFFFF"/>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1082993" y="541853"/>
            <a:ext cx="1383983" cy="370284"/>
          </a:xfrm>
          <a:prstGeom prst="roundRect">
            <a:avLst>
              <a:gd name="adj" fmla="val 17882"/>
            </a:avLst>
          </a:prstGeom>
          <a:solidFill>
            <a:srgbClr val="262626"/>
          </a:solidFill>
          <a:ln/>
        </p:spPr>
      </p:sp>
      <p:sp>
        <p:nvSpPr>
          <p:cNvPr id="3" name="Text 1"/>
          <p:cNvSpPr/>
          <p:nvPr/>
        </p:nvSpPr>
        <p:spPr>
          <a:xfrm>
            <a:off x="1201222" y="600908"/>
            <a:ext cx="1147524" cy="252174"/>
          </a:xfrm>
          <a:prstGeom prst="rect">
            <a:avLst/>
          </a:prstGeom>
          <a:noFill/>
          <a:ln/>
        </p:spPr>
        <p:txBody>
          <a:bodyPr wrap="non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INTRODUCTION</a:t>
            </a:r>
            <a:endParaRPr lang="en-US" sz="1200" dirty="0"/>
          </a:p>
        </p:txBody>
      </p:sp>
      <p:sp>
        <p:nvSpPr>
          <p:cNvPr id="4" name="Text 2"/>
          <p:cNvSpPr/>
          <p:nvPr/>
        </p:nvSpPr>
        <p:spPr>
          <a:xfrm>
            <a:off x="1082993" y="990957"/>
            <a:ext cx="8897660" cy="615791"/>
          </a:xfrm>
          <a:prstGeom prst="rect">
            <a:avLst/>
          </a:prstGeom>
          <a:noFill/>
          <a:ln/>
        </p:spPr>
        <p:txBody>
          <a:bodyPr wrap="none" lIns="0" tIns="0" rIns="0" bIns="0" rtlCol="0" anchor="t"/>
          <a:lstStyle/>
          <a:p>
            <a:pPr algn="l" indent="0" marL="0">
              <a:lnSpc>
                <a:spcPts val="4800"/>
              </a:lnSpc>
              <a:buNone/>
            </a:pPr>
            <a:r>
              <a:rPr lang="en-US" sz="3850" dirty="0">
                <a:solidFill>
                  <a:srgbClr val="DDDDDD"/>
                </a:solidFill>
                <a:latin typeface="Mona Sans Semi Bold" pitchFamily="34" charset="0"/>
                <a:ea typeface="Mona Sans Semi Bold" pitchFamily="34" charset="-122"/>
                <a:cs typeface="Mona Sans Semi Bold" pitchFamily="34" charset="-120"/>
              </a:rPr>
              <a:t>Reimagining the Blogging Experience</a:t>
            </a:r>
            <a:endParaRPr lang="en-US" sz="3850" dirty="0"/>
          </a:p>
        </p:txBody>
      </p:sp>
      <p:sp>
        <p:nvSpPr>
          <p:cNvPr id="5" name="Text 3"/>
          <p:cNvSpPr/>
          <p:nvPr/>
        </p:nvSpPr>
        <p:spPr>
          <a:xfrm>
            <a:off x="1082993" y="2079546"/>
            <a:ext cx="6639044" cy="1261110"/>
          </a:xfrm>
          <a:prstGeom prst="rect">
            <a:avLst/>
          </a:prstGeom>
          <a:noFill/>
          <a:ln/>
        </p:spPr>
        <p:txBody>
          <a:bodyPr wrap="square" lIns="0" tIns="0" rIns="0" bIns="0" rtlCol="0" anchor="t"/>
          <a:lstStyle/>
          <a:p>
            <a:pPr algn="l" indent="0" marL="0">
              <a:lnSpc>
                <a:spcPts val="2450"/>
              </a:lnSpc>
              <a:buNone/>
            </a:pPr>
            <a:r>
              <a:rPr lang="en-US" sz="1550" dirty="0">
                <a:solidFill>
                  <a:srgbClr val="8F8F8F"/>
                </a:solidFill>
                <a:latin typeface="Funnel Sans" pitchFamily="34" charset="0"/>
                <a:ea typeface="Funnel Sans" pitchFamily="34" charset="-122"/>
                <a:cs typeface="Funnel Sans" pitchFamily="34" charset="-120"/>
              </a:rPr>
              <a:t>This personal blog platform is crafted for writers who value simplicity and their readers who crave clarity. It strips away the noise that clutters modern blogging platforms, focusing instead on what truly matters: the content itself.</a:t>
            </a:r>
            <a:endParaRPr lang="en-US" sz="1550" dirty="0"/>
          </a:p>
        </p:txBody>
      </p:sp>
      <p:sp>
        <p:nvSpPr>
          <p:cNvPr id="6" name="Text 4"/>
          <p:cNvSpPr/>
          <p:nvPr/>
        </p:nvSpPr>
        <p:spPr>
          <a:xfrm>
            <a:off x="1082993" y="3517940"/>
            <a:ext cx="6639044" cy="945833"/>
          </a:xfrm>
          <a:prstGeom prst="rect">
            <a:avLst/>
          </a:prstGeom>
          <a:noFill/>
          <a:ln/>
        </p:spPr>
        <p:txBody>
          <a:bodyPr wrap="square" lIns="0" tIns="0" rIns="0" bIns="0" rtlCol="0" anchor="t"/>
          <a:lstStyle/>
          <a:p>
            <a:pPr algn="l" indent="0" marL="0">
              <a:lnSpc>
                <a:spcPts val="2450"/>
              </a:lnSpc>
              <a:buNone/>
            </a:pPr>
            <a:r>
              <a:rPr lang="en-US" sz="1550" dirty="0">
                <a:solidFill>
                  <a:srgbClr val="8F8F8F"/>
                </a:solidFill>
                <a:latin typeface="Funnel Sans" pitchFamily="34" charset="0"/>
                <a:ea typeface="Funnel Sans" pitchFamily="34" charset="-122"/>
                <a:cs typeface="Funnel Sans" pitchFamily="34" charset="-120"/>
              </a:rPr>
              <a:t>By prioritising readability and intuitive navigation, the platform enables creators to express their ideas in a structured, meaningful way whilst providing readers with an uninterrupted, enjoyable experience.</a:t>
            </a:r>
            <a:endParaRPr lang="en-US" sz="1550" dirty="0"/>
          </a:p>
        </p:txBody>
      </p:sp>
      <p:pic>
        <p:nvPicPr>
          <p:cNvPr id="7" name="Image 0" descr="preencoded.png">    </p:cNvPr>
          <p:cNvPicPr>
            <a:picLocks noChangeAspect="1"/>
          </p:cNvPicPr>
          <p:nvPr/>
        </p:nvPicPr>
        <p:blipFill>
          <a:blip r:embed="rId1"/>
          <a:stretch>
            <a:fillRect/>
          </a:stretch>
        </p:blipFill>
        <p:spPr>
          <a:xfrm>
            <a:off x="8210431" y="2123956"/>
            <a:ext cx="5344478" cy="534447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56905"/>
          </a:xfrm>
          <a:prstGeom prst="rect">
            <a:avLst/>
          </a:prstGeom>
        </p:spPr>
      </p:pic>
      <p:sp>
        <p:nvSpPr>
          <p:cNvPr id="3" name="Shape 0"/>
          <p:cNvSpPr/>
          <p:nvPr/>
        </p:nvSpPr>
        <p:spPr>
          <a:xfrm>
            <a:off x="744141" y="3173730"/>
            <a:ext cx="1454348" cy="405646"/>
          </a:xfrm>
          <a:prstGeom prst="roundRect">
            <a:avLst>
              <a:gd name="adj" fmla="val 17211"/>
            </a:avLst>
          </a:prstGeom>
          <a:noFill/>
          <a:ln w="7620">
            <a:solidFill>
              <a:srgbClr val="FFFFFF"/>
            </a:solidFill>
            <a:prstDash val="solid"/>
          </a:ln>
        </p:spPr>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6419" y="3293388"/>
            <a:ext cx="166211" cy="166211"/>
          </a:xfrm>
          <a:prstGeom prst="rect">
            <a:avLst/>
          </a:prstGeom>
        </p:spPr>
      </p:pic>
      <p:sp>
        <p:nvSpPr>
          <p:cNvPr id="5" name="Text 1"/>
          <p:cNvSpPr/>
          <p:nvPr/>
        </p:nvSpPr>
        <p:spPr>
          <a:xfrm>
            <a:off x="1125736" y="3243620"/>
            <a:ext cx="940475" cy="265867"/>
          </a:xfrm>
          <a:prstGeom prst="rect">
            <a:avLst/>
          </a:prstGeom>
          <a:noFill/>
          <a:ln/>
        </p:spPr>
        <p:txBody>
          <a:bodyPr wrap="none" lIns="0" tIns="0" rIns="0" bIns="0" rtlCol="0" anchor="t"/>
          <a:lstStyle/>
          <a:p>
            <a:pPr algn="l" indent="0" marL="0">
              <a:lnSpc>
                <a:spcPts val="2050"/>
              </a:lnSpc>
              <a:buNone/>
            </a:pPr>
            <a:r>
              <a:rPr lang="en-US" sz="1300" dirty="0">
                <a:solidFill>
                  <a:srgbClr val="FFFFFF"/>
                </a:solidFill>
                <a:latin typeface="Funnel Sans" pitchFamily="34" charset="0"/>
                <a:ea typeface="Funnel Sans" pitchFamily="34" charset="-122"/>
                <a:cs typeface="Funnel Sans" pitchFamily="34" charset="-120"/>
              </a:rPr>
              <a:t>CHALLENGE</a:t>
            </a:r>
            <a:endParaRPr lang="en-US" sz="1300" dirty="0"/>
          </a:p>
        </p:txBody>
      </p:sp>
      <p:sp>
        <p:nvSpPr>
          <p:cNvPr id="6" name="Text 2"/>
          <p:cNvSpPr/>
          <p:nvPr/>
        </p:nvSpPr>
        <p:spPr>
          <a:xfrm>
            <a:off x="744141" y="3662482"/>
            <a:ext cx="11324034" cy="649248"/>
          </a:xfrm>
          <a:prstGeom prst="rect">
            <a:avLst/>
          </a:prstGeom>
          <a:noFill/>
          <a:ln/>
        </p:spPr>
        <p:txBody>
          <a:bodyPr wrap="none" lIns="0" tIns="0" rIns="0" bIns="0" rtlCol="0" anchor="t"/>
          <a:lstStyle/>
          <a:p>
            <a:pPr algn="l" indent="0" marL="0">
              <a:lnSpc>
                <a:spcPts val="5100"/>
              </a:lnSpc>
              <a:buNone/>
            </a:pPr>
            <a:r>
              <a:rPr lang="en-US" sz="4050" dirty="0">
                <a:solidFill>
                  <a:srgbClr val="DDDDDD"/>
                </a:solidFill>
                <a:latin typeface="Mona Sans Semi Bold" pitchFamily="34" charset="0"/>
                <a:ea typeface="Mona Sans Semi Bold" pitchFamily="34" charset="-122"/>
                <a:cs typeface="Mona Sans Semi Bold" pitchFamily="34" charset="-120"/>
              </a:rPr>
              <a:t>The Problem with Modern Blogging Platforms</a:t>
            </a:r>
            <a:endParaRPr lang="en-US" sz="4050" dirty="0"/>
          </a:p>
        </p:txBody>
      </p:sp>
      <p:sp>
        <p:nvSpPr>
          <p:cNvPr id="7" name="Shape 3"/>
          <p:cNvSpPr/>
          <p:nvPr/>
        </p:nvSpPr>
        <p:spPr>
          <a:xfrm>
            <a:off x="744141" y="4623316"/>
            <a:ext cx="4242197" cy="3029664"/>
          </a:xfrm>
          <a:prstGeom prst="roundRect">
            <a:avLst>
              <a:gd name="adj" fmla="val 3622"/>
            </a:avLst>
          </a:prstGeom>
          <a:solidFill>
            <a:srgbClr val="181616">
              <a:alpha val="95000"/>
            </a:srgbClr>
          </a:solidFill>
          <a:ln w="22860">
            <a:solidFill>
              <a:srgbClr val="595959"/>
            </a:solidFill>
            <a:prstDash val="solid"/>
          </a:ln>
        </p:spPr>
      </p:sp>
      <p:sp>
        <p:nvSpPr>
          <p:cNvPr id="8" name="Shape 4"/>
          <p:cNvSpPr/>
          <p:nvPr/>
        </p:nvSpPr>
        <p:spPr>
          <a:xfrm>
            <a:off x="721281" y="4623316"/>
            <a:ext cx="91440" cy="3029664"/>
          </a:xfrm>
          <a:prstGeom prst="roundRect">
            <a:avLst>
              <a:gd name="adj" fmla="val 95438"/>
            </a:avLst>
          </a:prstGeom>
          <a:solidFill>
            <a:srgbClr val="FFFFFF"/>
          </a:solidFill>
          <a:ln/>
        </p:spPr>
      </p:sp>
      <p:sp>
        <p:nvSpPr>
          <p:cNvPr id="9" name="Text 5"/>
          <p:cNvSpPr/>
          <p:nvPr/>
        </p:nvSpPr>
        <p:spPr>
          <a:xfrm>
            <a:off x="1043345" y="4853940"/>
            <a:ext cx="2597229" cy="324564"/>
          </a:xfrm>
          <a:prstGeom prst="rect">
            <a:avLst/>
          </a:prstGeom>
          <a:noFill/>
          <a:ln/>
        </p:spPr>
        <p:txBody>
          <a:bodyPr wrap="none" lIns="0" tIns="0" rIns="0" bIns="0" rtlCol="0" anchor="t"/>
          <a:lstStyle/>
          <a:p>
            <a:pPr algn="l" indent="0" marL="0">
              <a:lnSpc>
                <a:spcPts val="2550"/>
              </a:lnSpc>
              <a:buNone/>
            </a:pPr>
            <a:r>
              <a:rPr lang="en-US" sz="2000" dirty="0">
                <a:solidFill>
                  <a:srgbClr val="8F8F8F"/>
                </a:solidFill>
                <a:latin typeface="Mona Sans Semi Bold" pitchFamily="34" charset="0"/>
                <a:ea typeface="Mona Sans Semi Bold" pitchFamily="34" charset="-122"/>
                <a:cs typeface="Mona Sans Semi Bold" pitchFamily="34" charset="-120"/>
              </a:rPr>
              <a:t>Feature Overload</a:t>
            </a:r>
            <a:endParaRPr lang="en-US" sz="2000" dirty="0"/>
          </a:p>
        </p:txBody>
      </p:sp>
      <p:sp>
        <p:nvSpPr>
          <p:cNvPr id="10" name="Text 6"/>
          <p:cNvSpPr/>
          <p:nvPr/>
        </p:nvSpPr>
        <p:spPr>
          <a:xfrm>
            <a:off x="1043345" y="5303163"/>
            <a:ext cx="3712369" cy="1662113"/>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Contemporary blogging platforms bombard users with unnecessary features, widgets, and options that distract from the primary purpose: sharing quality content.</a:t>
            </a:r>
            <a:endParaRPr lang="en-US" sz="1600" dirty="0"/>
          </a:p>
        </p:txBody>
      </p:sp>
      <p:sp>
        <p:nvSpPr>
          <p:cNvPr id="11" name="Shape 7"/>
          <p:cNvSpPr/>
          <p:nvPr/>
        </p:nvSpPr>
        <p:spPr>
          <a:xfrm>
            <a:off x="5194102" y="4623316"/>
            <a:ext cx="4242197" cy="3029664"/>
          </a:xfrm>
          <a:prstGeom prst="roundRect">
            <a:avLst>
              <a:gd name="adj" fmla="val 3622"/>
            </a:avLst>
          </a:prstGeom>
          <a:solidFill>
            <a:srgbClr val="181616">
              <a:alpha val="95000"/>
            </a:srgbClr>
          </a:solidFill>
          <a:ln w="22860">
            <a:solidFill>
              <a:srgbClr val="595959"/>
            </a:solidFill>
            <a:prstDash val="solid"/>
          </a:ln>
        </p:spPr>
      </p:sp>
      <p:sp>
        <p:nvSpPr>
          <p:cNvPr id="12" name="Shape 8"/>
          <p:cNvSpPr/>
          <p:nvPr/>
        </p:nvSpPr>
        <p:spPr>
          <a:xfrm>
            <a:off x="5171242" y="4623316"/>
            <a:ext cx="91440" cy="3029664"/>
          </a:xfrm>
          <a:prstGeom prst="roundRect">
            <a:avLst>
              <a:gd name="adj" fmla="val 95438"/>
            </a:avLst>
          </a:prstGeom>
          <a:solidFill>
            <a:srgbClr val="FFFFFF"/>
          </a:solidFill>
          <a:ln/>
        </p:spPr>
      </p:sp>
      <p:sp>
        <p:nvSpPr>
          <p:cNvPr id="13" name="Text 9"/>
          <p:cNvSpPr/>
          <p:nvPr/>
        </p:nvSpPr>
        <p:spPr>
          <a:xfrm>
            <a:off x="5493306" y="4853940"/>
            <a:ext cx="2597229" cy="324564"/>
          </a:xfrm>
          <a:prstGeom prst="rect">
            <a:avLst/>
          </a:prstGeom>
          <a:noFill/>
          <a:ln/>
        </p:spPr>
        <p:txBody>
          <a:bodyPr wrap="none" lIns="0" tIns="0" rIns="0" bIns="0" rtlCol="0" anchor="t"/>
          <a:lstStyle/>
          <a:p>
            <a:pPr algn="l" indent="0" marL="0">
              <a:lnSpc>
                <a:spcPts val="2550"/>
              </a:lnSpc>
              <a:buNone/>
            </a:pPr>
            <a:r>
              <a:rPr lang="en-US" sz="2000" dirty="0">
                <a:solidFill>
                  <a:srgbClr val="8F8F8F"/>
                </a:solidFill>
                <a:latin typeface="Mona Sans Semi Bold" pitchFamily="34" charset="0"/>
                <a:ea typeface="Mona Sans Semi Bold" pitchFamily="34" charset="-122"/>
                <a:cs typeface="Mona Sans Semi Bold" pitchFamily="34" charset="-120"/>
              </a:rPr>
              <a:t>Poor Readability</a:t>
            </a:r>
            <a:endParaRPr lang="en-US" sz="2000" dirty="0"/>
          </a:p>
        </p:txBody>
      </p:sp>
      <p:sp>
        <p:nvSpPr>
          <p:cNvPr id="14" name="Text 10"/>
          <p:cNvSpPr/>
          <p:nvPr/>
        </p:nvSpPr>
        <p:spPr>
          <a:xfrm>
            <a:off x="5493306" y="5303163"/>
            <a:ext cx="3712369" cy="1662113"/>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Cluttered layouts, inconsistent typography, and aggressive advertisements create friction in the reading experience, driving audiences away from valuable content.</a:t>
            </a:r>
            <a:endParaRPr lang="en-US" sz="1600" dirty="0"/>
          </a:p>
        </p:txBody>
      </p:sp>
      <p:sp>
        <p:nvSpPr>
          <p:cNvPr id="15" name="Shape 11"/>
          <p:cNvSpPr/>
          <p:nvPr/>
        </p:nvSpPr>
        <p:spPr>
          <a:xfrm>
            <a:off x="9644063" y="4623316"/>
            <a:ext cx="4242197" cy="3029664"/>
          </a:xfrm>
          <a:prstGeom prst="roundRect">
            <a:avLst>
              <a:gd name="adj" fmla="val 3622"/>
            </a:avLst>
          </a:prstGeom>
          <a:solidFill>
            <a:srgbClr val="181616">
              <a:alpha val="95000"/>
            </a:srgbClr>
          </a:solidFill>
          <a:ln w="22860">
            <a:solidFill>
              <a:srgbClr val="595959"/>
            </a:solidFill>
            <a:prstDash val="solid"/>
          </a:ln>
        </p:spPr>
      </p:sp>
      <p:sp>
        <p:nvSpPr>
          <p:cNvPr id="16" name="Shape 12"/>
          <p:cNvSpPr/>
          <p:nvPr/>
        </p:nvSpPr>
        <p:spPr>
          <a:xfrm>
            <a:off x="9621203" y="4623316"/>
            <a:ext cx="91440" cy="3029664"/>
          </a:xfrm>
          <a:prstGeom prst="roundRect">
            <a:avLst>
              <a:gd name="adj" fmla="val 95438"/>
            </a:avLst>
          </a:prstGeom>
          <a:solidFill>
            <a:srgbClr val="FFFFFF"/>
          </a:solidFill>
          <a:ln/>
        </p:spPr>
      </p:sp>
      <p:sp>
        <p:nvSpPr>
          <p:cNvPr id="17" name="Text 13"/>
          <p:cNvSpPr/>
          <p:nvPr/>
        </p:nvSpPr>
        <p:spPr>
          <a:xfrm>
            <a:off x="9943267" y="4853940"/>
            <a:ext cx="3055620" cy="324564"/>
          </a:xfrm>
          <a:prstGeom prst="rect">
            <a:avLst/>
          </a:prstGeom>
          <a:noFill/>
          <a:ln/>
        </p:spPr>
        <p:txBody>
          <a:bodyPr wrap="none" lIns="0" tIns="0" rIns="0" bIns="0" rtlCol="0" anchor="t"/>
          <a:lstStyle/>
          <a:p>
            <a:pPr algn="l" indent="0" marL="0">
              <a:lnSpc>
                <a:spcPts val="2550"/>
              </a:lnSpc>
              <a:buNone/>
            </a:pPr>
            <a:r>
              <a:rPr lang="en-US" sz="2000" dirty="0">
                <a:solidFill>
                  <a:srgbClr val="8F8F8F"/>
                </a:solidFill>
                <a:latin typeface="Mona Sans Semi Bold" pitchFamily="34" charset="0"/>
                <a:ea typeface="Mona Sans Semi Bold" pitchFamily="34" charset="-122"/>
                <a:cs typeface="Mona Sans Semi Bold" pitchFamily="34" charset="-120"/>
              </a:rPr>
              <a:t>Limited Creative Control</a:t>
            </a:r>
            <a:endParaRPr lang="en-US" sz="2000" dirty="0"/>
          </a:p>
        </p:txBody>
      </p:sp>
      <p:sp>
        <p:nvSpPr>
          <p:cNvPr id="18" name="Text 14"/>
          <p:cNvSpPr/>
          <p:nvPr/>
        </p:nvSpPr>
        <p:spPr>
          <a:xfrm>
            <a:off x="9943267" y="5303163"/>
            <a:ext cx="3712369" cy="1662113"/>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Writers often find themselves constrained by rigid templates and limited customisation options, unable to truly express their personal brand and style.</a:t>
            </a:r>
            <a:endParaRPr lang="en-US" sz="1600" dirty="0"/>
          </a:p>
        </p:txBody>
      </p:sp>
      <p:sp>
        <p:nvSpPr>
          <p:cNvPr id="19" name="Text 15"/>
          <p:cNvSpPr/>
          <p:nvPr/>
        </p:nvSpPr>
        <p:spPr>
          <a:xfrm>
            <a:off x="9943267" y="7089934"/>
            <a:ext cx="3712369" cy="332423"/>
          </a:xfrm>
          <a:prstGeom prst="rect">
            <a:avLst/>
          </a:prstGeom>
          <a:noFill/>
          <a:ln/>
        </p:spPr>
        <p:txBody>
          <a:bodyPr wrap="none" lIns="0" tIns="0" rIns="0" bIns="0" rtlCol="0" anchor="t"/>
          <a:lstStyle/>
          <a:p>
            <a:pPr algn="l" indent="0" marL="0">
              <a:lnSpc>
                <a:spcPts val="2600"/>
              </a:lnSpc>
              <a:buNone/>
            </a:pP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Shape 0"/>
          <p:cNvSpPr/>
          <p:nvPr/>
        </p:nvSpPr>
        <p:spPr>
          <a:xfrm>
            <a:off x="585549" y="727115"/>
            <a:ext cx="823436" cy="314325"/>
          </a:xfrm>
          <a:prstGeom prst="roundRect">
            <a:avLst>
              <a:gd name="adj" fmla="val 17887"/>
            </a:avLst>
          </a:prstGeom>
          <a:solidFill>
            <a:srgbClr val="262626"/>
          </a:solidFill>
          <a:ln/>
        </p:spPr>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5919" y="817364"/>
            <a:ext cx="133826" cy="133826"/>
          </a:xfrm>
          <a:prstGeom prst="rect">
            <a:avLst/>
          </a:prstGeom>
        </p:spPr>
      </p:pic>
      <p:sp>
        <p:nvSpPr>
          <p:cNvPr id="5" name="Text 1"/>
          <p:cNvSpPr/>
          <p:nvPr/>
        </p:nvSpPr>
        <p:spPr>
          <a:xfrm>
            <a:off x="886658" y="777240"/>
            <a:ext cx="421958" cy="214074"/>
          </a:xfrm>
          <a:prstGeom prst="rect">
            <a:avLst/>
          </a:prstGeom>
          <a:noFill/>
          <a:ln/>
        </p:spPr>
        <p:txBody>
          <a:bodyPr wrap="none" lIns="0" tIns="0" rIns="0" bIns="0" rtlCol="0" anchor="t"/>
          <a:lstStyle/>
          <a:p>
            <a:pPr algn="l" indent="0" marL="0">
              <a:lnSpc>
                <a:spcPts val="1650"/>
              </a:lnSpc>
              <a:buNone/>
            </a:pPr>
            <a:r>
              <a:rPr lang="en-US" sz="1050" dirty="0">
                <a:solidFill>
                  <a:srgbClr val="8F8F8F"/>
                </a:solidFill>
                <a:latin typeface="Funnel Sans" pitchFamily="34" charset="0"/>
                <a:ea typeface="Funnel Sans" pitchFamily="34" charset="-122"/>
                <a:cs typeface="Funnel Sans" pitchFamily="34" charset="-120"/>
              </a:rPr>
              <a:t>GOALS</a:t>
            </a:r>
            <a:endParaRPr lang="en-US" sz="1050" dirty="0"/>
          </a:p>
        </p:txBody>
      </p:sp>
      <p:sp>
        <p:nvSpPr>
          <p:cNvPr id="6" name="Text 2"/>
          <p:cNvSpPr/>
          <p:nvPr/>
        </p:nvSpPr>
        <p:spPr>
          <a:xfrm>
            <a:off x="585549" y="1108353"/>
            <a:ext cx="4183261" cy="522922"/>
          </a:xfrm>
          <a:prstGeom prst="rect">
            <a:avLst/>
          </a:prstGeom>
          <a:noFill/>
          <a:ln/>
        </p:spPr>
        <p:txBody>
          <a:bodyPr wrap="none" lIns="0" tIns="0" rIns="0" bIns="0" rtlCol="0" anchor="t"/>
          <a:lstStyle/>
          <a:p>
            <a:pPr algn="l" indent="0" marL="0">
              <a:lnSpc>
                <a:spcPts val="4100"/>
              </a:lnSpc>
              <a:buNone/>
            </a:pPr>
            <a:r>
              <a:rPr lang="en-US" sz="3250" dirty="0">
                <a:solidFill>
                  <a:srgbClr val="DDDDDD"/>
                </a:solidFill>
                <a:latin typeface="Mona Sans Semi Bold" pitchFamily="34" charset="0"/>
                <a:ea typeface="Mona Sans Semi Bold" pitchFamily="34" charset="-122"/>
                <a:cs typeface="Mona Sans Semi Bold" pitchFamily="34" charset="-120"/>
              </a:rPr>
              <a:t>Project Objectives</a:t>
            </a:r>
            <a:endParaRPr lang="en-US" sz="3250" dirty="0"/>
          </a:p>
        </p:txBody>
      </p:sp>
      <p:sp>
        <p:nvSpPr>
          <p:cNvPr id="7" name="Text 3"/>
          <p:cNvSpPr/>
          <p:nvPr/>
        </p:nvSpPr>
        <p:spPr>
          <a:xfrm>
            <a:off x="585549" y="1882259"/>
            <a:ext cx="167283" cy="209074"/>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Mona Sans Light" pitchFamily="34" charset="0"/>
                <a:ea typeface="Mona Sans Light" pitchFamily="34" charset="-122"/>
                <a:cs typeface="Mona Sans Light" pitchFamily="34" charset="-120"/>
              </a:rPr>
              <a:t>01</a:t>
            </a:r>
            <a:endParaRPr lang="en-US" sz="1300" dirty="0"/>
          </a:p>
        </p:txBody>
      </p:sp>
      <p:sp>
        <p:nvSpPr>
          <p:cNvPr id="8" name="Shape 4"/>
          <p:cNvSpPr/>
          <p:nvPr/>
        </p:nvSpPr>
        <p:spPr>
          <a:xfrm>
            <a:off x="585549" y="2143720"/>
            <a:ext cx="7972901" cy="22860"/>
          </a:xfrm>
          <a:prstGeom prst="rect">
            <a:avLst/>
          </a:prstGeom>
          <a:solidFill>
            <a:srgbClr val="FFFFFF"/>
          </a:solidFill>
          <a:ln/>
        </p:spPr>
      </p:sp>
      <p:sp>
        <p:nvSpPr>
          <p:cNvPr id="9" name="Text 5"/>
          <p:cNvSpPr/>
          <p:nvPr/>
        </p:nvSpPr>
        <p:spPr>
          <a:xfrm>
            <a:off x="585549" y="2273022"/>
            <a:ext cx="2585442" cy="261461"/>
          </a:xfrm>
          <a:prstGeom prst="rect">
            <a:avLst/>
          </a:prstGeom>
          <a:noFill/>
          <a:ln/>
        </p:spPr>
        <p:txBody>
          <a:bodyPr wrap="none" lIns="0" tIns="0" rIns="0" bIns="0" rtlCol="0" anchor="t"/>
          <a:lstStyle/>
          <a:p>
            <a:pPr algn="l" indent="0" marL="0">
              <a:lnSpc>
                <a:spcPts val="2050"/>
              </a:lnSpc>
              <a:buNone/>
            </a:pPr>
            <a:r>
              <a:rPr lang="en-US" sz="1600" dirty="0">
                <a:solidFill>
                  <a:srgbClr val="8F8F8F"/>
                </a:solidFill>
                <a:latin typeface="Mona Sans Semi Bold" pitchFamily="34" charset="0"/>
                <a:ea typeface="Mona Sans Semi Bold" pitchFamily="34" charset="-122"/>
                <a:cs typeface="Mona Sans Semi Bold" pitchFamily="34" charset="-120"/>
              </a:rPr>
              <a:t>Distraction-Free Platform</a:t>
            </a:r>
            <a:endParaRPr lang="en-US" sz="1600" dirty="0"/>
          </a:p>
        </p:txBody>
      </p:sp>
      <p:sp>
        <p:nvSpPr>
          <p:cNvPr id="10" name="Text 6"/>
          <p:cNvSpPr/>
          <p:nvPr/>
        </p:nvSpPr>
        <p:spPr>
          <a:xfrm>
            <a:off x="585549" y="2634853"/>
            <a:ext cx="7972901" cy="535305"/>
          </a:xfrm>
          <a:prstGeom prst="rect">
            <a:avLst/>
          </a:prstGeom>
          <a:noFill/>
          <a:ln/>
        </p:spPr>
        <p:txBody>
          <a:bodyPr wrap="square" lIns="0" tIns="0" rIns="0" bIns="0" rtlCol="0" anchor="t"/>
          <a:lstStyle/>
          <a:p>
            <a:pPr algn="l" indent="0" marL="0">
              <a:lnSpc>
                <a:spcPts val="2100"/>
              </a:lnSpc>
              <a:buNone/>
            </a:pPr>
            <a:r>
              <a:rPr lang="en-US" sz="1300" dirty="0">
                <a:solidFill>
                  <a:srgbClr val="8F8F8F"/>
                </a:solidFill>
                <a:latin typeface="Funnel Sans" pitchFamily="34" charset="0"/>
                <a:ea typeface="Funnel Sans" pitchFamily="34" charset="-122"/>
                <a:cs typeface="Funnel Sans" pitchFamily="34" charset="-120"/>
              </a:rPr>
              <a:t>Create a clean writing and reading environment that eliminates clutter and maintains focus on content quality.</a:t>
            </a:r>
            <a:endParaRPr lang="en-US" sz="1300" dirty="0"/>
          </a:p>
        </p:txBody>
      </p:sp>
      <p:sp>
        <p:nvSpPr>
          <p:cNvPr id="11" name="Text 7"/>
          <p:cNvSpPr/>
          <p:nvPr/>
        </p:nvSpPr>
        <p:spPr>
          <a:xfrm>
            <a:off x="585549" y="3462933"/>
            <a:ext cx="167283" cy="209074"/>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Mona Sans Light" pitchFamily="34" charset="0"/>
                <a:ea typeface="Mona Sans Light" pitchFamily="34" charset="-122"/>
                <a:cs typeface="Mona Sans Light" pitchFamily="34" charset="-120"/>
              </a:rPr>
              <a:t>02</a:t>
            </a:r>
            <a:endParaRPr lang="en-US" sz="1300" dirty="0"/>
          </a:p>
        </p:txBody>
      </p:sp>
      <p:sp>
        <p:nvSpPr>
          <p:cNvPr id="12" name="Shape 8"/>
          <p:cNvSpPr/>
          <p:nvPr/>
        </p:nvSpPr>
        <p:spPr>
          <a:xfrm>
            <a:off x="585549" y="3724394"/>
            <a:ext cx="7972901" cy="22860"/>
          </a:xfrm>
          <a:prstGeom prst="rect">
            <a:avLst/>
          </a:prstGeom>
          <a:solidFill>
            <a:srgbClr val="FFFFFF"/>
          </a:solidFill>
          <a:ln/>
        </p:spPr>
      </p:sp>
      <p:sp>
        <p:nvSpPr>
          <p:cNvPr id="13" name="Text 9"/>
          <p:cNvSpPr/>
          <p:nvPr/>
        </p:nvSpPr>
        <p:spPr>
          <a:xfrm>
            <a:off x="585549" y="3853696"/>
            <a:ext cx="3089315" cy="261461"/>
          </a:xfrm>
          <a:prstGeom prst="rect">
            <a:avLst/>
          </a:prstGeom>
          <a:noFill/>
          <a:ln/>
        </p:spPr>
        <p:txBody>
          <a:bodyPr wrap="none" lIns="0" tIns="0" rIns="0" bIns="0" rtlCol="0" anchor="t"/>
          <a:lstStyle/>
          <a:p>
            <a:pPr algn="l" indent="0" marL="0">
              <a:lnSpc>
                <a:spcPts val="2050"/>
              </a:lnSpc>
              <a:buNone/>
            </a:pPr>
            <a:r>
              <a:rPr lang="en-US" sz="1600" dirty="0">
                <a:solidFill>
                  <a:srgbClr val="8F8F8F"/>
                </a:solidFill>
                <a:latin typeface="Mona Sans Semi Bold" pitchFamily="34" charset="0"/>
                <a:ea typeface="Mona Sans Semi Bold" pitchFamily="34" charset="-122"/>
                <a:cs typeface="Mona Sans Semi Bold" pitchFamily="34" charset="-120"/>
              </a:rPr>
              <a:t>Enhanced Reading Experience</a:t>
            </a:r>
            <a:endParaRPr lang="en-US" sz="1600" dirty="0"/>
          </a:p>
        </p:txBody>
      </p:sp>
      <p:sp>
        <p:nvSpPr>
          <p:cNvPr id="14" name="Text 10"/>
          <p:cNvSpPr/>
          <p:nvPr/>
        </p:nvSpPr>
        <p:spPr>
          <a:xfrm>
            <a:off x="585549" y="4215527"/>
            <a:ext cx="7972901" cy="267653"/>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Funnel Sans" pitchFamily="34" charset="0"/>
                <a:ea typeface="Funnel Sans" pitchFamily="34" charset="-122"/>
                <a:cs typeface="Funnel Sans" pitchFamily="34" charset="-120"/>
              </a:rPr>
              <a:t>Implement typography-first design principles to ensure maximum readability and user engagement.</a:t>
            </a:r>
            <a:endParaRPr lang="en-US" sz="1300" dirty="0"/>
          </a:p>
        </p:txBody>
      </p:sp>
      <p:sp>
        <p:nvSpPr>
          <p:cNvPr id="15" name="Text 11"/>
          <p:cNvSpPr/>
          <p:nvPr/>
        </p:nvSpPr>
        <p:spPr>
          <a:xfrm>
            <a:off x="585549" y="4775954"/>
            <a:ext cx="167283" cy="209074"/>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Mona Sans Light" pitchFamily="34" charset="0"/>
                <a:ea typeface="Mona Sans Light" pitchFamily="34" charset="-122"/>
                <a:cs typeface="Mona Sans Light" pitchFamily="34" charset="-120"/>
              </a:rPr>
              <a:t>03</a:t>
            </a:r>
            <a:endParaRPr lang="en-US" sz="1300" dirty="0"/>
          </a:p>
        </p:txBody>
      </p:sp>
      <p:sp>
        <p:nvSpPr>
          <p:cNvPr id="16" name="Shape 12"/>
          <p:cNvSpPr/>
          <p:nvPr/>
        </p:nvSpPr>
        <p:spPr>
          <a:xfrm>
            <a:off x="585549" y="5037415"/>
            <a:ext cx="7972901" cy="22860"/>
          </a:xfrm>
          <a:prstGeom prst="rect">
            <a:avLst/>
          </a:prstGeom>
          <a:solidFill>
            <a:srgbClr val="FFFFFF"/>
          </a:solidFill>
          <a:ln/>
        </p:spPr>
      </p:sp>
      <p:sp>
        <p:nvSpPr>
          <p:cNvPr id="17" name="Text 13"/>
          <p:cNvSpPr/>
          <p:nvPr/>
        </p:nvSpPr>
        <p:spPr>
          <a:xfrm>
            <a:off x="585549" y="5166717"/>
            <a:ext cx="2189321" cy="261461"/>
          </a:xfrm>
          <a:prstGeom prst="rect">
            <a:avLst/>
          </a:prstGeom>
          <a:noFill/>
          <a:ln/>
        </p:spPr>
        <p:txBody>
          <a:bodyPr wrap="none" lIns="0" tIns="0" rIns="0" bIns="0" rtlCol="0" anchor="t"/>
          <a:lstStyle/>
          <a:p>
            <a:pPr algn="l" indent="0" marL="0">
              <a:lnSpc>
                <a:spcPts val="2050"/>
              </a:lnSpc>
              <a:buNone/>
            </a:pPr>
            <a:r>
              <a:rPr lang="en-US" sz="1600" dirty="0">
                <a:solidFill>
                  <a:srgbClr val="8F8F8F"/>
                </a:solidFill>
                <a:latin typeface="Mona Sans Semi Bold" pitchFamily="34" charset="0"/>
                <a:ea typeface="Mona Sans Semi Bold" pitchFamily="34" charset="-122"/>
                <a:cs typeface="Mona Sans Semi Bold" pitchFamily="34" charset="-120"/>
              </a:rPr>
              <a:t>Intuitive Organisation</a:t>
            </a:r>
            <a:endParaRPr lang="en-US" sz="1600" dirty="0"/>
          </a:p>
        </p:txBody>
      </p:sp>
      <p:sp>
        <p:nvSpPr>
          <p:cNvPr id="18" name="Text 14"/>
          <p:cNvSpPr/>
          <p:nvPr/>
        </p:nvSpPr>
        <p:spPr>
          <a:xfrm>
            <a:off x="585549" y="5528548"/>
            <a:ext cx="7972901" cy="267653"/>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Funnel Sans" pitchFamily="34" charset="0"/>
                <a:ea typeface="Funnel Sans" pitchFamily="34" charset="-122"/>
                <a:cs typeface="Funnel Sans" pitchFamily="34" charset="-120"/>
              </a:rPr>
              <a:t>Enable effortless content discovery through intelligent categorisation and navigation systems.</a:t>
            </a:r>
            <a:endParaRPr lang="en-US" sz="1300" dirty="0"/>
          </a:p>
        </p:txBody>
      </p:sp>
      <p:sp>
        <p:nvSpPr>
          <p:cNvPr id="19" name="Text 15"/>
          <p:cNvSpPr/>
          <p:nvPr/>
        </p:nvSpPr>
        <p:spPr>
          <a:xfrm>
            <a:off x="585549" y="6088975"/>
            <a:ext cx="167283" cy="209074"/>
          </a:xfrm>
          <a:prstGeom prst="rect">
            <a:avLst/>
          </a:prstGeom>
          <a:noFill/>
          <a:ln/>
        </p:spPr>
        <p:txBody>
          <a:bodyPr wrap="none" lIns="0" tIns="0" rIns="0" bIns="0" rtlCol="0" anchor="t"/>
          <a:lstStyle/>
          <a:p>
            <a:pPr algn="l" indent="0" marL="0">
              <a:lnSpc>
                <a:spcPts val="2100"/>
              </a:lnSpc>
              <a:buNone/>
            </a:pPr>
            <a:r>
              <a:rPr lang="en-US" sz="1300" dirty="0">
                <a:solidFill>
                  <a:srgbClr val="8F8F8F"/>
                </a:solidFill>
                <a:latin typeface="Mona Sans Light" pitchFamily="34" charset="0"/>
                <a:ea typeface="Mona Sans Light" pitchFamily="34" charset="-122"/>
                <a:cs typeface="Mona Sans Light" pitchFamily="34" charset="-120"/>
              </a:rPr>
              <a:t>04</a:t>
            </a:r>
            <a:endParaRPr lang="en-US" sz="1300" dirty="0"/>
          </a:p>
        </p:txBody>
      </p:sp>
      <p:sp>
        <p:nvSpPr>
          <p:cNvPr id="20" name="Shape 16"/>
          <p:cNvSpPr/>
          <p:nvPr/>
        </p:nvSpPr>
        <p:spPr>
          <a:xfrm>
            <a:off x="585549" y="6350437"/>
            <a:ext cx="7972901" cy="22860"/>
          </a:xfrm>
          <a:prstGeom prst="rect">
            <a:avLst/>
          </a:prstGeom>
          <a:solidFill>
            <a:srgbClr val="FFFFFF"/>
          </a:solidFill>
          <a:ln/>
        </p:spPr>
      </p:sp>
      <p:sp>
        <p:nvSpPr>
          <p:cNvPr id="21" name="Text 17"/>
          <p:cNvSpPr/>
          <p:nvPr/>
        </p:nvSpPr>
        <p:spPr>
          <a:xfrm>
            <a:off x="585549" y="6479738"/>
            <a:ext cx="2091571" cy="261461"/>
          </a:xfrm>
          <a:prstGeom prst="rect">
            <a:avLst/>
          </a:prstGeom>
          <a:noFill/>
          <a:ln/>
        </p:spPr>
        <p:txBody>
          <a:bodyPr wrap="none" lIns="0" tIns="0" rIns="0" bIns="0" rtlCol="0" anchor="t"/>
          <a:lstStyle/>
          <a:p>
            <a:pPr algn="l" indent="0" marL="0">
              <a:lnSpc>
                <a:spcPts val="2050"/>
              </a:lnSpc>
              <a:buNone/>
            </a:pPr>
            <a:r>
              <a:rPr lang="en-US" sz="1600" dirty="0">
                <a:solidFill>
                  <a:srgbClr val="8F8F8F"/>
                </a:solidFill>
                <a:latin typeface="Mona Sans Semi Bold" pitchFamily="34" charset="0"/>
                <a:ea typeface="Mona Sans Semi Bold" pitchFamily="34" charset="-122"/>
                <a:cs typeface="Mona Sans Semi Bold" pitchFamily="34" charset="-120"/>
              </a:rPr>
              <a:t>Personal Branding</a:t>
            </a:r>
            <a:endParaRPr lang="en-US" sz="1600" dirty="0"/>
          </a:p>
        </p:txBody>
      </p:sp>
      <p:sp>
        <p:nvSpPr>
          <p:cNvPr id="22" name="Text 18"/>
          <p:cNvSpPr/>
          <p:nvPr/>
        </p:nvSpPr>
        <p:spPr>
          <a:xfrm>
            <a:off x="585549" y="6841569"/>
            <a:ext cx="7972901" cy="535305"/>
          </a:xfrm>
          <a:prstGeom prst="rect">
            <a:avLst/>
          </a:prstGeom>
          <a:noFill/>
          <a:ln/>
        </p:spPr>
        <p:txBody>
          <a:bodyPr wrap="square" lIns="0" tIns="0" rIns="0" bIns="0" rtlCol="0" anchor="t"/>
          <a:lstStyle/>
          <a:p>
            <a:pPr algn="l" indent="0" marL="0">
              <a:lnSpc>
                <a:spcPts val="2100"/>
              </a:lnSpc>
              <a:buNone/>
            </a:pPr>
            <a:r>
              <a:rPr lang="en-US" sz="1300" dirty="0">
                <a:solidFill>
                  <a:srgbClr val="8F8F8F"/>
                </a:solidFill>
                <a:latin typeface="Funnel Sans" pitchFamily="34" charset="0"/>
                <a:ea typeface="Funnel Sans" pitchFamily="34" charset="-122"/>
                <a:cs typeface="Funnel Sans" pitchFamily="34" charset="-120"/>
              </a:rPr>
              <a:t>Empower creators to establish their unique voice and visual identity through thoughtful customisation options.</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30385"/>
          </a:xfrm>
          <a:prstGeom prst="rect">
            <a:avLst/>
          </a:prstGeom>
        </p:spPr>
      </p:pic>
      <p:sp>
        <p:nvSpPr>
          <p:cNvPr id="3" name="Shape 0"/>
          <p:cNvSpPr/>
          <p:nvPr/>
        </p:nvSpPr>
        <p:spPr>
          <a:xfrm>
            <a:off x="2414945" y="2486501"/>
            <a:ext cx="958572" cy="291108"/>
          </a:xfrm>
          <a:prstGeom prst="roundRect">
            <a:avLst>
              <a:gd name="adj" fmla="val 17884"/>
            </a:avLst>
          </a:prstGeom>
          <a:solidFill>
            <a:srgbClr val="262626"/>
          </a:solidFill>
          <a:ln/>
        </p:spPr>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07813" y="2570083"/>
            <a:ext cx="123944" cy="123944"/>
          </a:xfrm>
          <a:prstGeom prst="rect">
            <a:avLst/>
          </a:prstGeom>
        </p:spPr>
      </p:pic>
      <p:sp>
        <p:nvSpPr>
          <p:cNvPr id="5" name="Text 1"/>
          <p:cNvSpPr/>
          <p:nvPr/>
        </p:nvSpPr>
        <p:spPr>
          <a:xfrm>
            <a:off x="2693670" y="2532936"/>
            <a:ext cx="586978" cy="198239"/>
          </a:xfrm>
          <a:prstGeom prst="rect">
            <a:avLst/>
          </a:prstGeom>
          <a:noFill/>
          <a:ln/>
        </p:spPr>
        <p:txBody>
          <a:bodyPr wrap="none" lIns="0" tIns="0" rIns="0" bIns="0" rtlCol="0" anchor="t"/>
          <a:lstStyle/>
          <a:p>
            <a:pPr algn="l" indent="0" marL="0">
              <a:lnSpc>
                <a:spcPts val="1550"/>
              </a:lnSpc>
              <a:buNone/>
            </a:pPr>
            <a:r>
              <a:rPr lang="en-US" sz="950" dirty="0">
                <a:solidFill>
                  <a:srgbClr val="8F8F8F"/>
                </a:solidFill>
                <a:latin typeface="Funnel Sans" pitchFamily="34" charset="0"/>
                <a:ea typeface="Funnel Sans" pitchFamily="34" charset="-122"/>
                <a:cs typeface="Funnel Sans" pitchFamily="34" charset="-120"/>
              </a:rPr>
              <a:t>FEATURES</a:t>
            </a:r>
            <a:endParaRPr lang="en-US" sz="950" dirty="0"/>
          </a:p>
        </p:txBody>
      </p:sp>
      <p:sp>
        <p:nvSpPr>
          <p:cNvPr id="6" name="Text 2"/>
          <p:cNvSpPr/>
          <p:nvPr/>
        </p:nvSpPr>
        <p:spPr>
          <a:xfrm>
            <a:off x="2414945" y="2839522"/>
            <a:ext cx="3873698" cy="484227"/>
          </a:xfrm>
          <a:prstGeom prst="rect">
            <a:avLst/>
          </a:prstGeom>
          <a:noFill/>
          <a:ln/>
        </p:spPr>
        <p:txBody>
          <a:bodyPr wrap="none" lIns="0" tIns="0" rIns="0" bIns="0" rtlCol="0" anchor="t"/>
          <a:lstStyle/>
          <a:p>
            <a:pPr algn="l" indent="0" marL="0">
              <a:lnSpc>
                <a:spcPts val="3800"/>
              </a:lnSpc>
              <a:buNone/>
            </a:pPr>
            <a:r>
              <a:rPr lang="en-US" sz="3050" dirty="0">
                <a:solidFill>
                  <a:srgbClr val="DDDDDD"/>
                </a:solidFill>
                <a:latin typeface="Mona Sans Semi Bold" pitchFamily="34" charset="0"/>
                <a:ea typeface="Mona Sans Semi Bold" pitchFamily="34" charset="-122"/>
                <a:cs typeface="Mona Sans Semi Bold" pitchFamily="34" charset="-120"/>
              </a:rPr>
              <a:t>Key Capabilities</a:t>
            </a:r>
            <a:endParaRPr lang="en-US" sz="305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14945" y="3556159"/>
            <a:ext cx="387310" cy="387310"/>
          </a:xfrm>
          <a:prstGeom prst="rect">
            <a:avLst/>
          </a:prstGeom>
        </p:spPr>
      </p:pic>
      <p:sp>
        <p:nvSpPr>
          <p:cNvPr id="8" name="Text 3"/>
          <p:cNvSpPr/>
          <p:nvPr/>
        </p:nvSpPr>
        <p:spPr>
          <a:xfrm>
            <a:off x="2414945" y="4137065"/>
            <a:ext cx="1936790" cy="242054"/>
          </a:xfrm>
          <a:prstGeom prst="rect">
            <a:avLst/>
          </a:prstGeom>
          <a:noFill/>
          <a:ln/>
        </p:spPr>
        <p:txBody>
          <a:bodyPr wrap="none" lIns="0" tIns="0" rIns="0" bIns="0" rtlCol="0" anchor="t"/>
          <a:lstStyle/>
          <a:p>
            <a:pPr algn="l" indent="0" marL="0">
              <a:lnSpc>
                <a:spcPts val="1900"/>
              </a:lnSpc>
              <a:buNone/>
            </a:pPr>
            <a:r>
              <a:rPr lang="en-US" sz="1500" dirty="0">
                <a:solidFill>
                  <a:srgbClr val="8F8F8F"/>
                </a:solidFill>
                <a:latin typeface="Mona Sans Semi Bold" pitchFamily="34" charset="0"/>
                <a:ea typeface="Mona Sans Semi Bold" pitchFamily="34" charset="-122"/>
                <a:cs typeface="Mona Sans Semi Bold" pitchFamily="34" charset="-120"/>
              </a:rPr>
              <a:t>Dynamic Homepage</a:t>
            </a:r>
            <a:endParaRPr lang="en-US" sz="1500" dirty="0"/>
          </a:p>
        </p:txBody>
      </p:sp>
      <p:sp>
        <p:nvSpPr>
          <p:cNvPr id="9" name="Text 4"/>
          <p:cNvSpPr/>
          <p:nvPr/>
        </p:nvSpPr>
        <p:spPr>
          <a:xfrm>
            <a:off x="2414945" y="4471988"/>
            <a:ext cx="3137773" cy="991076"/>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A thoughtfully designed landing page that showcases the latest blog posts with engaging previews, making it simple for readers to discover fresh content.</a:t>
            </a:r>
            <a:endParaRPr lang="en-US" sz="120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46313" y="3556159"/>
            <a:ext cx="387310" cy="387310"/>
          </a:xfrm>
          <a:prstGeom prst="rect">
            <a:avLst/>
          </a:prstGeom>
        </p:spPr>
      </p:pic>
      <p:sp>
        <p:nvSpPr>
          <p:cNvPr id="11" name="Text 5"/>
          <p:cNvSpPr/>
          <p:nvPr/>
        </p:nvSpPr>
        <p:spPr>
          <a:xfrm>
            <a:off x="5746313" y="4137065"/>
            <a:ext cx="2053352" cy="242054"/>
          </a:xfrm>
          <a:prstGeom prst="rect">
            <a:avLst/>
          </a:prstGeom>
          <a:noFill/>
          <a:ln/>
        </p:spPr>
        <p:txBody>
          <a:bodyPr wrap="none" lIns="0" tIns="0" rIns="0" bIns="0" rtlCol="0" anchor="t"/>
          <a:lstStyle/>
          <a:p>
            <a:pPr algn="l" indent="0" marL="0">
              <a:lnSpc>
                <a:spcPts val="1900"/>
              </a:lnSpc>
              <a:buNone/>
            </a:pPr>
            <a:r>
              <a:rPr lang="en-US" sz="1500" dirty="0">
                <a:solidFill>
                  <a:srgbClr val="8F8F8F"/>
                </a:solidFill>
                <a:latin typeface="Mona Sans Semi Bold" pitchFamily="34" charset="0"/>
                <a:ea typeface="Mona Sans Semi Bold" pitchFamily="34" charset="-122"/>
                <a:cs typeface="Mona Sans Semi Bold" pitchFamily="34" charset="-120"/>
              </a:rPr>
              <a:t>Dedicated Post Pages</a:t>
            </a:r>
            <a:endParaRPr lang="en-US" sz="1500" dirty="0"/>
          </a:p>
        </p:txBody>
      </p:sp>
      <p:sp>
        <p:nvSpPr>
          <p:cNvPr id="12" name="Text 6"/>
          <p:cNvSpPr/>
          <p:nvPr/>
        </p:nvSpPr>
        <p:spPr>
          <a:xfrm>
            <a:off x="5746313" y="4471988"/>
            <a:ext cx="3137773" cy="991076"/>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Individual article pages optimised for reading, with clean layouts that let the content breathe and typography that enhances comprehension.</a:t>
            </a:r>
            <a:endParaRPr lang="en-US" sz="1200" dirty="0"/>
          </a:p>
        </p:txBody>
      </p:sp>
      <p:pic>
        <p:nvPicPr>
          <p:cNvPr id="13"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077682" y="3556159"/>
            <a:ext cx="387310" cy="387310"/>
          </a:xfrm>
          <a:prstGeom prst="rect">
            <a:avLst/>
          </a:prstGeom>
        </p:spPr>
      </p:pic>
      <p:sp>
        <p:nvSpPr>
          <p:cNvPr id="14" name="Text 7"/>
          <p:cNvSpPr/>
          <p:nvPr/>
        </p:nvSpPr>
        <p:spPr>
          <a:xfrm>
            <a:off x="9077682" y="4137065"/>
            <a:ext cx="1936790" cy="242054"/>
          </a:xfrm>
          <a:prstGeom prst="rect">
            <a:avLst/>
          </a:prstGeom>
          <a:noFill/>
          <a:ln/>
        </p:spPr>
        <p:txBody>
          <a:bodyPr wrap="none" lIns="0" tIns="0" rIns="0" bIns="0" rtlCol="0" anchor="t"/>
          <a:lstStyle/>
          <a:p>
            <a:pPr algn="l" indent="0" marL="0">
              <a:lnSpc>
                <a:spcPts val="1900"/>
              </a:lnSpc>
              <a:buNone/>
            </a:pPr>
            <a:r>
              <a:rPr lang="en-US" sz="1500" dirty="0">
                <a:solidFill>
                  <a:srgbClr val="8F8F8F"/>
                </a:solidFill>
                <a:latin typeface="Mona Sans Semi Bold" pitchFamily="34" charset="0"/>
                <a:ea typeface="Mona Sans Semi Bold" pitchFamily="34" charset="-122"/>
                <a:cs typeface="Mona Sans Semi Bold" pitchFamily="34" charset="-120"/>
              </a:rPr>
              <a:t>Smart Organisation</a:t>
            </a:r>
            <a:endParaRPr lang="en-US" sz="1500" dirty="0"/>
          </a:p>
        </p:txBody>
      </p:sp>
      <p:sp>
        <p:nvSpPr>
          <p:cNvPr id="15" name="Text 8"/>
          <p:cNvSpPr/>
          <p:nvPr/>
        </p:nvSpPr>
        <p:spPr>
          <a:xfrm>
            <a:off x="9077682" y="4471988"/>
            <a:ext cx="3137773" cy="743307"/>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Intuitive categorisation and tagging systems that help readers navigate related content and explore topics that interest them.</a:t>
            </a:r>
            <a:endParaRPr lang="en-US" sz="1200" dirty="0"/>
          </a:p>
        </p:txBody>
      </p:sp>
      <p:pic>
        <p:nvPicPr>
          <p:cNvPr id="16" name="Image 5" descr="preencoded.png">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414945" y="5772864"/>
            <a:ext cx="387310" cy="387310"/>
          </a:xfrm>
          <a:prstGeom prst="rect">
            <a:avLst/>
          </a:prstGeom>
        </p:spPr>
      </p:pic>
      <p:sp>
        <p:nvSpPr>
          <p:cNvPr id="17" name="Text 9"/>
          <p:cNvSpPr/>
          <p:nvPr/>
        </p:nvSpPr>
        <p:spPr>
          <a:xfrm>
            <a:off x="2414945" y="6353770"/>
            <a:ext cx="1936790" cy="242054"/>
          </a:xfrm>
          <a:prstGeom prst="rect">
            <a:avLst/>
          </a:prstGeom>
          <a:noFill/>
          <a:ln/>
        </p:spPr>
        <p:txBody>
          <a:bodyPr wrap="none" lIns="0" tIns="0" rIns="0" bIns="0" rtlCol="0" anchor="t"/>
          <a:lstStyle/>
          <a:p>
            <a:pPr algn="l" indent="0" marL="0">
              <a:lnSpc>
                <a:spcPts val="1900"/>
              </a:lnSpc>
              <a:buNone/>
            </a:pPr>
            <a:r>
              <a:rPr lang="en-US" sz="1500" dirty="0">
                <a:solidFill>
                  <a:srgbClr val="8F8F8F"/>
                </a:solidFill>
                <a:latin typeface="Mona Sans Semi Bold" pitchFamily="34" charset="0"/>
                <a:ea typeface="Mona Sans Semi Bold" pitchFamily="34" charset="-122"/>
                <a:cs typeface="Mona Sans Semi Bold" pitchFamily="34" charset="-120"/>
              </a:rPr>
              <a:t>Responsive Design</a:t>
            </a:r>
            <a:endParaRPr lang="en-US" sz="1500" dirty="0"/>
          </a:p>
        </p:txBody>
      </p:sp>
      <p:sp>
        <p:nvSpPr>
          <p:cNvPr id="18" name="Text 10"/>
          <p:cNvSpPr/>
          <p:nvPr/>
        </p:nvSpPr>
        <p:spPr>
          <a:xfrm>
            <a:off x="2414945" y="6688693"/>
            <a:ext cx="3137773" cy="991076"/>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Seamless experience across all devices—from desktop monitors to mobile screens—ensuring content remains accessible everywhere.</a:t>
            </a:r>
            <a:endParaRPr lang="en-US" sz="1200" dirty="0"/>
          </a:p>
        </p:txBody>
      </p:sp>
      <p:pic>
        <p:nvPicPr>
          <p:cNvPr id="19" name="Image 6" descr="preencoded.png">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746313" y="5772864"/>
            <a:ext cx="387310" cy="387310"/>
          </a:xfrm>
          <a:prstGeom prst="rect">
            <a:avLst/>
          </a:prstGeom>
        </p:spPr>
      </p:pic>
      <p:sp>
        <p:nvSpPr>
          <p:cNvPr id="20" name="Text 11"/>
          <p:cNvSpPr/>
          <p:nvPr/>
        </p:nvSpPr>
        <p:spPr>
          <a:xfrm>
            <a:off x="5746313" y="6353770"/>
            <a:ext cx="1936790" cy="242054"/>
          </a:xfrm>
          <a:prstGeom prst="rect">
            <a:avLst/>
          </a:prstGeom>
          <a:noFill/>
          <a:ln/>
        </p:spPr>
        <p:txBody>
          <a:bodyPr wrap="none" lIns="0" tIns="0" rIns="0" bIns="0" rtlCol="0" anchor="t"/>
          <a:lstStyle/>
          <a:p>
            <a:pPr algn="l" indent="0" marL="0">
              <a:lnSpc>
                <a:spcPts val="1900"/>
              </a:lnSpc>
              <a:buNone/>
            </a:pPr>
            <a:r>
              <a:rPr lang="en-US" sz="1500" dirty="0">
                <a:solidFill>
                  <a:srgbClr val="8F8F8F"/>
                </a:solidFill>
                <a:latin typeface="Mona Sans Semi Bold" pitchFamily="34" charset="0"/>
                <a:ea typeface="Mona Sans Semi Bold" pitchFamily="34" charset="-122"/>
                <a:cs typeface="Mona Sans Semi Bold" pitchFamily="34" charset="-120"/>
              </a:rPr>
              <a:t>Minimal UI</a:t>
            </a:r>
            <a:endParaRPr lang="en-US" sz="1500" dirty="0"/>
          </a:p>
        </p:txBody>
      </p:sp>
      <p:sp>
        <p:nvSpPr>
          <p:cNvPr id="21" name="Text 12"/>
          <p:cNvSpPr/>
          <p:nvPr/>
        </p:nvSpPr>
        <p:spPr>
          <a:xfrm>
            <a:off x="5746313" y="6688693"/>
            <a:ext cx="3137773" cy="743307"/>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An elegant, unobtrusive interface that places content front and centre, removing visual noise whilst maintaining aesthetic appeal.</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113145" y="1064181"/>
            <a:ext cx="4476750" cy="559594"/>
          </a:xfrm>
          <a:prstGeom prst="rect">
            <a:avLst/>
          </a:prstGeom>
          <a:noFill/>
          <a:ln/>
        </p:spPr>
        <p:txBody>
          <a:bodyPr wrap="none" lIns="0" tIns="0" rIns="0" bIns="0" rtlCol="0" anchor="t"/>
          <a:lstStyle/>
          <a:p>
            <a:pPr algn="l" indent="0" marL="0">
              <a:lnSpc>
                <a:spcPts val="4400"/>
              </a:lnSpc>
              <a:buNone/>
            </a:pPr>
            <a:r>
              <a:rPr lang="en-US" sz="3500" dirty="0">
                <a:solidFill>
                  <a:srgbClr val="DDDDDD"/>
                </a:solidFill>
                <a:latin typeface="Mona Sans Semi Bold" pitchFamily="34" charset="0"/>
                <a:ea typeface="Mona Sans Semi Bold" pitchFamily="34" charset="-122"/>
                <a:cs typeface="Mona Sans Semi Bold" pitchFamily="34" charset="-120"/>
              </a:rPr>
              <a:t>User Journey</a:t>
            </a:r>
            <a:endParaRPr lang="en-US" sz="3500" dirty="0"/>
          </a:p>
        </p:txBody>
      </p:sp>
      <p:pic>
        <p:nvPicPr>
          <p:cNvPr id="4" name="Image 1" descr="preencoded.png">    </p:cNvPr>
          <p:cNvPicPr>
            <a:picLocks noChangeAspect="1"/>
          </p:cNvPicPr>
          <p:nvPr/>
        </p:nvPicPr>
        <p:blipFill>
          <a:blip r:embed="rId2"/>
          <a:stretch>
            <a:fillRect/>
          </a:stretch>
        </p:blipFill>
        <p:spPr>
          <a:xfrm>
            <a:off x="6113145" y="1892379"/>
            <a:ext cx="895350" cy="1318260"/>
          </a:xfrm>
          <a:prstGeom prst="rect">
            <a:avLst/>
          </a:prstGeom>
        </p:spPr>
      </p:pic>
      <p:sp>
        <p:nvSpPr>
          <p:cNvPr id="5" name="Text 1"/>
          <p:cNvSpPr/>
          <p:nvPr/>
        </p:nvSpPr>
        <p:spPr>
          <a:xfrm>
            <a:off x="7187565" y="2071449"/>
            <a:ext cx="2238375" cy="279797"/>
          </a:xfrm>
          <a:prstGeom prst="rect">
            <a:avLst/>
          </a:prstGeom>
          <a:noFill/>
          <a:ln/>
        </p:spPr>
        <p:txBody>
          <a:bodyPr wrap="none" lIns="0" tIns="0" rIns="0" bIns="0" rtlCol="0" anchor="t"/>
          <a:lstStyle/>
          <a:p>
            <a:pPr algn="l" indent="0" marL="0">
              <a:lnSpc>
                <a:spcPts val="2200"/>
              </a:lnSpc>
              <a:buNone/>
            </a:pPr>
            <a:r>
              <a:rPr lang="en-US" sz="1750" dirty="0">
                <a:solidFill>
                  <a:srgbClr val="8F8F8F"/>
                </a:solidFill>
                <a:latin typeface="Mona Sans Semi Bold" pitchFamily="34" charset="0"/>
                <a:ea typeface="Mona Sans Semi Bold" pitchFamily="34" charset="-122"/>
                <a:cs typeface="Mona Sans Semi Bold" pitchFamily="34" charset="-120"/>
              </a:rPr>
              <a:t>Discovery</a:t>
            </a:r>
            <a:endParaRPr lang="en-US" sz="1750" dirty="0"/>
          </a:p>
        </p:txBody>
      </p:sp>
      <p:sp>
        <p:nvSpPr>
          <p:cNvPr id="6" name="Text 2"/>
          <p:cNvSpPr/>
          <p:nvPr/>
        </p:nvSpPr>
        <p:spPr>
          <a:xfrm>
            <a:off x="7187565" y="2458641"/>
            <a:ext cx="6816090" cy="572929"/>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Visitors land on the blog homepage, greeted by a curated selection of the latest articles with compelling headlines and excerpts.</a:t>
            </a:r>
            <a:endParaRPr lang="en-US" sz="1400" dirty="0"/>
          </a:p>
        </p:txBody>
      </p:sp>
      <p:pic>
        <p:nvPicPr>
          <p:cNvPr id="7" name="Image 2" descr="preencoded.png">    </p:cNvPr>
          <p:cNvPicPr>
            <a:picLocks noChangeAspect="1"/>
          </p:cNvPicPr>
          <p:nvPr/>
        </p:nvPicPr>
        <p:blipFill>
          <a:blip r:embed="rId3"/>
          <a:stretch>
            <a:fillRect/>
          </a:stretch>
        </p:blipFill>
        <p:spPr>
          <a:xfrm>
            <a:off x="6113145" y="3210639"/>
            <a:ext cx="895350" cy="1318260"/>
          </a:xfrm>
          <a:prstGeom prst="rect">
            <a:avLst/>
          </a:prstGeom>
        </p:spPr>
      </p:pic>
      <p:sp>
        <p:nvSpPr>
          <p:cNvPr id="8" name="Text 3"/>
          <p:cNvSpPr/>
          <p:nvPr/>
        </p:nvSpPr>
        <p:spPr>
          <a:xfrm>
            <a:off x="7187565" y="3389709"/>
            <a:ext cx="2238375" cy="279797"/>
          </a:xfrm>
          <a:prstGeom prst="rect">
            <a:avLst/>
          </a:prstGeom>
          <a:noFill/>
          <a:ln/>
        </p:spPr>
        <p:txBody>
          <a:bodyPr wrap="none" lIns="0" tIns="0" rIns="0" bIns="0" rtlCol="0" anchor="t"/>
          <a:lstStyle/>
          <a:p>
            <a:pPr algn="l" indent="0" marL="0">
              <a:lnSpc>
                <a:spcPts val="2200"/>
              </a:lnSpc>
              <a:buNone/>
            </a:pPr>
            <a:r>
              <a:rPr lang="en-US" sz="1750" dirty="0">
                <a:solidFill>
                  <a:srgbClr val="8F8F8F"/>
                </a:solidFill>
                <a:latin typeface="Mona Sans Semi Bold" pitchFamily="34" charset="0"/>
                <a:ea typeface="Mona Sans Semi Bold" pitchFamily="34" charset="-122"/>
                <a:cs typeface="Mona Sans Semi Bold" pitchFamily="34" charset="-120"/>
              </a:rPr>
              <a:t>Exploration</a:t>
            </a:r>
            <a:endParaRPr lang="en-US" sz="1750" dirty="0"/>
          </a:p>
        </p:txBody>
      </p:sp>
      <p:sp>
        <p:nvSpPr>
          <p:cNvPr id="9" name="Text 4"/>
          <p:cNvSpPr/>
          <p:nvPr/>
        </p:nvSpPr>
        <p:spPr>
          <a:xfrm>
            <a:off x="7187565" y="3776901"/>
            <a:ext cx="6816090" cy="572929"/>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Users browse content by category, tags, or chronological order, discovering articles that match their interests and curiosity.</a:t>
            </a:r>
            <a:endParaRPr lang="en-US" sz="1400" dirty="0"/>
          </a:p>
        </p:txBody>
      </p:sp>
      <p:pic>
        <p:nvPicPr>
          <p:cNvPr id="10" name="Image 3" descr="preencoded.png">    </p:cNvPr>
          <p:cNvPicPr>
            <a:picLocks noChangeAspect="1"/>
          </p:cNvPicPr>
          <p:nvPr/>
        </p:nvPicPr>
        <p:blipFill>
          <a:blip r:embed="rId4"/>
          <a:stretch>
            <a:fillRect/>
          </a:stretch>
        </p:blipFill>
        <p:spPr>
          <a:xfrm>
            <a:off x="6113145" y="4528899"/>
            <a:ext cx="895350" cy="1318260"/>
          </a:xfrm>
          <a:prstGeom prst="rect">
            <a:avLst/>
          </a:prstGeom>
        </p:spPr>
      </p:pic>
      <p:sp>
        <p:nvSpPr>
          <p:cNvPr id="11" name="Text 5"/>
          <p:cNvSpPr/>
          <p:nvPr/>
        </p:nvSpPr>
        <p:spPr>
          <a:xfrm>
            <a:off x="7187565" y="4707969"/>
            <a:ext cx="2238375" cy="279797"/>
          </a:xfrm>
          <a:prstGeom prst="rect">
            <a:avLst/>
          </a:prstGeom>
          <a:noFill/>
          <a:ln/>
        </p:spPr>
        <p:txBody>
          <a:bodyPr wrap="none" lIns="0" tIns="0" rIns="0" bIns="0" rtlCol="0" anchor="t"/>
          <a:lstStyle/>
          <a:p>
            <a:pPr algn="l" indent="0" marL="0">
              <a:lnSpc>
                <a:spcPts val="2200"/>
              </a:lnSpc>
              <a:buNone/>
            </a:pPr>
            <a:r>
              <a:rPr lang="en-US" sz="1750" dirty="0">
                <a:solidFill>
                  <a:srgbClr val="8F8F8F"/>
                </a:solidFill>
                <a:latin typeface="Mona Sans Semi Bold" pitchFamily="34" charset="0"/>
                <a:ea typeface="Mona Sans Semi Bold" pitchFamily="34" charset="-122"/>
                <a:cs typeface="Mona Sans Semi Bold" pitchFamily="34" charset="-120"/>
              </a:rPr>
              <a:t>Reading</a:t>
            </a:r>
            <a:endParaRPr lang="en-US" sz="1750" dirty="0"/>
          </a:p>
        </p:txBody>
      </p:sp>
      <p:sp>
        <p:nvSpPr>
          <p:cNvPr id="12" name="Text 6"/>
          <p:cNvSpPr/>
          <p:nvPr/>
        </p:nvSpPr>
        <p:spPr>
          <a:xfrm>
            <a:off x="7187565" y="5095161"/>
            <a:ext cx="6816090" cy="572929"/>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Readers dive into full articles, enjoying distraction-free content in a beautifully typeset environment designed for comprehension.</a:t>
            </a:r>
            <a:endParaRPr lang="en-US" sz="1400" dirty="0"/>
          </a:p>
        </p:txBody>
      </p:sp>
      <p:pic>
        <p:nvPicPr>
          <p:cNvPr id="13" name="Image 4" descr="preencoded.png">    </p:cNvPr>
          <p:cNvPicPr>
            <a:picLocks noChangeAspect="1"/>
          </p:cNvPicPr>
          <p:nvPr/>
        </p:nvPicPr>
        <p:blipFill>
          <a:blip r:embed="rId5"/>
          <a:stretch>
            <a:fillRect/>
          </a:stretch>
        </p:blipFill>
        <p:spPr>
          <a:xfrm>
            <a:off x="6113145" y="5847159"/>
            <a:ext cx="895350" cy="1318260"/>
          </a:xfrm>
          <a:prstGeom prst="rect">
            <a:avLst/>
          </a:prstGeom>
        </p:spPr>
      </p:pic>
      <p:sp>
        <p:nvSpPr>
          <p:cNvPr id="14" name="Text 7"/>
          <p:cNvSpPr/>
          <p:nvPr/>
        </p:nvSpPr>
        <p:spPr>
          <a:xfrm>
            <a:off x="7187565" y="6026229"/>
            <a:ext cx="2238375" cy="279797"/>
          </a:xfrm>
          <a:prstGeom prst="rect">
            <a:avLst/>
          </a:prstGeom>
          <a:noFill/>
          <a:ln/>
        </p:spPr>
        <p:txBody>
          <a:bodyPr wrap="none" lIns="0" tIns="0" rIns="0" bIns="0" rtlCol="0" anchor="t"/>
          <a:lstStyle/>
          <a:p>
            <a:pPr algn="l" indent="0" marL="0">
              <a:lnSpc>
                <a:spcPts val="2200"/>
              </a:lnSpc>
              <a:buNone/>
            </a:pPr>
            <a:r>
              <a:rPr lang="en-US" sz="1750" dirty="0">
                <a:solidFill>
                  <a:srgbClr val="8F8F8F"/>
                </a:solidFill>
                <a:latin typeface="Mona Sans Semi Bold" pitchFamily="34" charset="0"/>
                <a:ea typeface="Mona Sans Semi Bold" pitchFamily="34" charset="-122"/>
                <a:cs typeface="Mona Sans Semi Bold" pitchFamily="34" charset="-120"/>
              </a:rPr>
              <a:t>Navigation</a:t>
            </a:r>
            <a:endParaRPr lang="en-US" sz="1750" dirty="0"/>
          </a:p>
        </p:txBody>
      </p:sp>
      <p:sp>
        <p:nvSpPr>
          <p:cNvPr id="15" name="Text 8"/>
          <p:cNvSpPr/>
          <p:nvPr/>
        </p:nvSpPr>
        <p:spPr>
          <a:xfrm>
            <a:off x="7187565" y="6413421"/>
            <a:ext cx="6816090" cy="572929"/>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Seamless movement between related posts and categories keeps users engaged and encourages deeper exploration of content.</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3700105" y="314325"/>
            <a:ext cx="1111925" cy="230029"/>
          </a:xfrm>
          <a:prstGeom prst="roundRect">
            <a:avLst>
              <a:gd name="adj" fmla="val 16698"/>
            </a:avLst>
          </a:prstGeom>
          <a:noFill/>
          <a:ln w="7620">
            <a:solidFill>
              <a:srgbClr val="FFFFFF"/>
            </a:solidFill>
            <a:prstDash val="solid"/>
          </a:ln>
        </p:spPr>
      </p:sp>
      <p:sp>
        <p:nvSpPr>
          <p:cNvPr id="3" name="Text 1"/>
          <p:cNvSpPr/>
          <p:nvPr/>
        </p:nvSpPr>
        <p:spPr>
          <a:xfrm>
            <a:off x="3776305" y="356235"/>
            <a:ext cx="959525" cy="146209"/>
          </a:xfrm>
          <a:prstGeom prst="rect">
            <a:avLst/>
          </a:prstGeom>
          <a:noFill/>
          <a:ln/>
        </p:spPr>
        <p:txBody>
          <a:bodyPr wrap="none" lIns="0" tIns="0" rIns="0" bIns="0" rtlCol="0" anchor="t"/>
          <a:lstStyle/>
          <a:p>
            <a:pPr algn="l" indent="0" marL="0">
              <a:lnSpc>
                <a:spcPts val="1150"/>
              </a:lnSpc>
              <a:buNone/>
            </a:pPr>
            <a:r>
              <a:rPr lang="en-US" sz="700" dirty="0">
                <a:solidFill>
                  <a:srgbClr val="FFFFFF"/>
                </a:solidFill>
                <a:latin typeface="Funnel Sans" pitchFamily="34" charset="0"/>
                <a:ea typeface="Funnel Sans" pitchFamily="34" charset="-122"/>
                <a:cs typeface="Funnel Sans" pitchFamily="34" charset="-120"/>
              </a:rPr>
              <a:t>TECHNICAL OVERVIEW</a:t>
            </a:r>
            <a:endParaRPr lang="en-US" sz="700" dirty="0"/>
          </a:p>
        </p:txBody>
      </p:sp>
      <p:sp>
        <p:nvSpPr>
          <p:cNvPr id="4" name="Text 2"/>
          <p:cNvSpPr/>
          <p:nvPr/>
        </p:nvSpPr>
        <p:spPr>
          <a:xfrm>
            <a:off x="3700105" y="590074"/>
            <a:ext cx="2857738" cy="357188"/>
          </a:xfrm>
          <a:prstGeom prst="rect">
            <a:avLst/>
          </a:prstGeom>
          <a:noFill/>
          <a:ln/>
        </p:spPr>
        <p:txBody>
          <a:bodyPr wrap="none" lIns="0" tIns="0" rIns="0" bIns="0" rtlCol="0" anchor="t"/>
          <a:lstStyle/>
          <a:p>
            <a:pPr algn="l" indent="0" marL="0">
              <a:lnSpc>
                <a:spcPts val="2800"/>
              </a:lnSpc>
              <a:buNone/>
            </a:pPr>
            <a:r>
              <a:rPr lang="en-US" sz="2250" dirty="0">
                <a:solidFill>
                  <a:srgbClr val="DDDDDD"/>
                </a:solidFill>
                <a:latin typeface="Mona Sans Semi Bold" pitchFamily="34" charset="0"/>
                <a:ea typeface="Mona Sans Semi Bold" pitchFamily="34" charset="-122"/>
                <a:cs typeface="Mona Sans Semi Bold" pitchFamily="34" charset="-120"/>
              </a:rPr>
              <a:t>System Architecture</a:t>
            </a:r>
            <a:endParaRPr lang="en-US" sz="2250" dirty="0"/>
          </a:p>
        </p:txBody>
      </p:sp>
      <p:pic>
        <p:nvPicPr>
          <p:cNvPr id="5" name="Image 0" descr="preencoded.png">    </p:cNvPr>
          <p:cNvPicPr>
            <a:picLocks noChangeAspect="1"/>
          </p:cNvPicPr>
          <p:nvPr/>
        </p:nvPicPr>
        <p:blipFill>
          <a:blip r:embed="rId1"/>
          <a:stretch>
            <a:fillRect/>
          </a:stretch>
        </p:blipFill>
        <p:spPr>
          <a:xfrm>
            <a:off x="3700105" y="1247299"/>
            <a:ext cx="3475673" cy="3475673"/>
          </a:xfrm>
          <a:prstGeom prst="rect">
            <a:avLst/>
          </a:prstGeom>
        </p:spPr>
      </p:pic>
      <p:sp>
        <p:nvSpPr>
          <p:cNvPr id="6" name="Shape 3"/>
          <p:cNvSpPr/>
          <p:nvPr/>
        </p:nvSpPr>
        <p:spPr>
          <a:xfrm>
            <a:off x="3700105" y="4851559"/>
            <a:ext cx="3475673" cy="902494"/>
          </a:xfrm>
          <a:prstGeom prst="roundRect">
            <a:avLst>
              <a:gd name="adj" fmla="val 5320"/>
            </a:avLst>
          </a:prstGeom>
          <a:solidFill>
            <a:srgbClr val="282824"/>
          </a:solidFill>
          <a:ln w="7620">
            <a:solidFill>
              <a:srgbClr val="41413D"/>
            </a:solidFill>
            <a:prstDash val="solid"/>
          </a:ln>
        </p:spPr>
      </p:sp>
      <p:sp>
        <p:nvSpPr>
          <p:cNvPr id="7" name="Text 4"/>
          <p:cNvSpPr/>
          <p:nvPr/>
        </p:nvSpPr>
        <p:spPr>
          <a:xfrm>
            <a:off x="3822025" y="4973479"/>
            <a:ext cx="1428869" cy="178594"/>
          </a:xfrm>
          <a:prstGeom prst="rect">
            <a:avLst/>
          </a:prstGeom>
          <a:noFill/>
          <a:ln/>
        </p:spPr>
        <p:txBody>
          <a:bodyPr wrap="none" lIns="0" tIns="0" rIns="0" bIns="0" rtlCol="0" anchor="t"/>
          <a:lstStyle/>
          <a:p>
            <a:pPr algn="l" indent="0" marL="0">
              <a:lnSpc>
                <a:spcPts val="1400"/>
              </a:lnSpc>
              <a:buNone/>
            </a:pPr>
            <a:r>
              <a:rPr lang="en-US" sz="1100" dirty="0">
                <a:solidFill>
                  <a:srgbClr val="FFFFFF"/>
                </a:solidFill>
                <a:latin typeface="Mona Sans Semi Bold" pitchFamily="34" charset="0"/>
                <a:ea typeface="Mona Sans Semi Bold" pitchFamily="34" charset="-122"/>
                <a:cs typeface="Mona Sans Semi Bold" pitchFamily="34" charset="-120"/>
              </a:rPr>
              <a:t>Frontend Layer</a:t>
            </a:r>
            <a:endParaRPr lang="en-US" sz="1100" dirty="0"/>
          </a:p>
        </p:txBody>
      </p:sp>
      <p:sp>
        <p:nvSpPr>
          <p:cNvPr id="8" name="Text 5"/>
          <p:cNvSpPr/>
          <p:nvPr/>
        </p:nvSpPr>
        <p:spPr>
          <a:xfrm>
            <a:off x="3822025" y="5266373"/>
            <a:ext cx="3231833" cy="365760"/>
          </a:xfrm>
          <a:prstGeom prst="rect">
            <a:avLst/>
          </a:prstGeom>
          <a:noFill/>
          <a:ln/>
        </p:spPr>
        <p:txBody>
          <a:bodyPr wrap="square" lIns="0" tIns="0" rIns="0" bIns="0" rtlCol="0" anchor="t"/>
          <a:lstStyle/>
          <a:p>
            <a:pPr algn="l" indent="0" marL="0">
              <a:lnSpc>
                <a:spcPts val="1400"/>
              </a:lnSpc>
              <a:buNone/>
            </a:pPr>
            <a:r>
              <a:rPr lang="en-US" sz="900" dirty="0">
                <a:solidFill>
                  <a:srgbClr val="FFFFFF"/>
                </a:solidFill>
                <a:latin typeface="Funnel Sans" pitchFamily="34" charset="0"/>
                <a:ea typeface="Funnel Sans" pitchFamily="34" charset="-122"/>
                <a:cs typeface="Funnel Sans" pitchFamily="34" charset="-120"/>
              </a:rPr>
              <a:t>Handles user interface rendering, navigation logic, and responsive design across all device types.</a:t>
            </a:r>
            <a:endParaRPr lang="en-US" sz="900" dirty="0"/>
          </a:p>
        </p:txBody>
      </p:sp>
      <p:sp>
        <p:nvSpPr>
          <p:cNvPr id="9" name="Shape 6"/>
          <p:cNvSpPr/>
          <p:nvPr/>
        </p:nvSpPr>
        <p:spPr>
          <a:xfrm>
            <a:off x="3700105" y="5868352"/>
            <a:ext cx="3475673" cy="902494"/>
          </a:xfrm>
          <a:prstGeom prst="roundRect">
            <a:avLst>
              <a:gd name="adj" fmla="val 5320"/>
            </a:avLst>
          </a:prstGeom>
          <a:solidFill>
            <a:srgbClr val="DED8CD"/>
          </a:solidFill>
          <a:ln w="7620">
            <a:solidFill>
              <a:srgbClr val="C4BEB3"/>
            </a:solidFill>
            <a:prstDash val="solid"/>
          </a:ln>
        </p:spPr>
      </p:sp>
      <p:sp>
        <p:nvSpPr>
          <p:cNvPr id="10" name="Text 7"/>
          <p:cNvSpPr/>
          <p:nvPr/>
        </p:nvSpPr>
        <p:spPr>
          <a:xfrm>
            <a:off x="3822025" y="5990273"/>
            <a:ext cx="1520190" cy="178594"/>
          </a:xfrm>
          <a:prstGeom prst="rect">
            <a:avLst/>
          </a:prstGeom>
          <a:noFill/>
          <a:ln/>
        </p:spPr>
        <p:txBody>
          <a:bodyPr wrap="none" lIns="0" tIns="0" rIns="0" bIns="0" rtlCol="0" anchor="t"/>
          <a:lstStyle/>
          <a:p>
            <a:pPr algn="l" indent="0" marL="0">
              <a:lnSpc>
                <a:spcPts val="1400"/>
              </a:lnSpc>
              <a:buNone/>
            </a:pPr>
            <a:r>
              <a:rPr lang="en-US" sz="1100" dirty="0">
                <a:solidFill>
                  <a:srgbClr val="000000"/>
                </a:solidFill>
                <a:latin typeface="Mona Sans Semi Bold" pitchFamily="34" charset="0"/>
                <a:ea typeface="Mona Sans Semi Bold" pitchFamily="34" charset="-122"/>
                <a:cs typeface="Mona Sans Semi Bold" pitchFamily="34" charset="-120"/>
              </a:rPr>
              <a:t>Content Management</a:t>
            </a:r>
            <a:endParaRPr lang="en-US" sz="1100" dirty="0"/>
          </a:p>
        </p:txBody>
      </p:sp>
      <p:sp>
        <p:nvSpPr>
          <p:cNvPr id="11" name="Text 8"/>
          <p:cNvSpPr/>
          <p:nvPr/>
        </p:nvSpPr>
        <p:spPr>
          <a:xfrm>
            <a:off x="3822025" y="6283166"/>
            <a:ext cx="3231833" cy="365760"/>
          </a:xfrm>
          <a:prstGeom prst="rect">
            <a:avLst/>
          </a:prstGeom>
          <a:noFill/>
          <a:ln/>
        </p:spPr>
        <p:txBody>
          <a:bodyPr wrap="square" lIns="0" tIns="0" rIns="0" bIns="0" rtlCol="0" anchor="t"/>
          <a:lstStyle/>
          <a:p>
            <a:pPr algn="l" indent="0" marL="0">
              <a:lnSpc>
                <a:spcPts val="1400"/>
              </a:lnSpc>
              <a:buNone/>
            </a:pPr>
            <a:r>
              <a:rPr lang="en-US" sz="900" dirty="0">
                <a:solidFill>
                  <a:srgbClr val="000000"/>
                </a:solidFill>
                <a:latin typeface="Funnel Sans" pitchFamily="34" charset="0"/>
                <a:ea typeface="Funnel Sans" pitchFamily="34" charset="-122"/>
                <a:cs typeface="Funnel Sans" pitchFamily="34" charset="-120"/>
              </a:rPr>
              <a:t>Stores and dynamically renders blog content with efficient data structures for quick retrieval.</a:t>
            </a:r>
            <a:endParaRPr lang="en-US" sz="900" dirty="0"/>
          </a:p>
        </p:txBody>
      </p:sp>
      <p:sp>
        <p:nvSpPr>
          <p:cNvPr id="12" name="Shape 9"/>
          <p:cNvSpPr/>
          <p:nvPr/>
        </p:nvSpPr>
        <p:spPr>
          <a:xfrm>
            <a:off x="3700105" y="6885146"/>
            <a:ext cx="3475673" cy="902494"/>
          </a:xfrm>
          <a:prstGeom prst="roundRect">
            <a:avLst>
              <a:gd name="adj" fmla="val 5320"/>
            </a:avLst>
          </a:prstGeom>
          <a:solidFill>
            <a:srgbClr val="E8E4DD"/>
          </a:solidFill>
          <a:ln w="7620">
            <a:solidFill>
              <a:srgbClr val="CECAC3"/>
            </a:solidFill>
            <a:prstDash val="solid"/>
          </a:ln>
        </p:spPr>
      </p:sp>
      <p:sp>
        <p:nvSpPr>
          <p:cNvPr id="13" name="Text 10"/>
          <p:cNvSpPr/>
          <p:nvPr/>
        </p:nvSpPr>
        <p:spPr>
          <a:xfrm>
            <a:off x="3822025" y="7007066"/>
            <a:ext cx="1428869" cy="178594"/>
          </a:xfrm>
          <a:prstGeom prst="rect">
            <a:avLst/>
          </a:prstGeom>
          <a:noFill/>
          <a:ln/>
        </p:spPr>
        <p:txBody>
          <a:bodyPr wrap="none" lIns="0" tIns="0" rIns="0" bIns="0" rtlCol="0" anchor="t"/>
          <a:lstStyle/>
          <a:p>
            <a:pPr algn="l" indent="0" marL="0">
              <a:lnSpc>
                <a:spcPts val="1400"/>
              </a:lnSpc>
              <a:buNone/>
            </a:pPr>
            <a:r>
              <a:rPr lang="en-US" sz="1100" dirty="0">
                <a:solidFill>
                  <a:srgbClr val="000000"/>
                </a:solidFill>
                <a:latin typeface="Mona Sans Semi Bold" pitchFamily="34" charset="0"/>
                <a:ea typeface="Mona Sans Semi Bold" pitchFamily="34" charset="-122"/>
                <a:cs typeface="Mona Sans Semi Bold" pitchFamily="34" charset="-120"/>
              </a:rPr>
              <a:t>Modular Structure</a:t>
            </a:r>
            <a:endParaRPr lang="en-US" sz="1100" dirty="0"/>
          </a:p>
        </p:txBody>
      </p:sp>
      <p:sp>
        <p:nvSpPr>
          <p:cNvPr id="14" name="Text 11"/>
          <p:cNvSpPr/>
          <p:nvPr/>
        </p:nvSpPr>
        <p:spPr>
          <a:xfrm>
            <a:off x="3822025" y="7299960"/>
            <a:ext cx="3231833" cy="365760"/>
          </a:xfrm>
          <a:prstGeom prst="rect">
            <a:avLst/>
          </a:prstGeom>
          <a:noFill/>
          <a:ln/>
        </p:spPr>
        <p:txBody>
          <a:bodyPr wrap="square" lIns="0" tIns="0" rIns="0" bIns="0" rtlCol="0" anchor="t"/>
          <a:lstStyle/>
          <a:p>
            <a:pPr algn="l" indent="0" marL="0">
              <a:lnSpc>
                <a:spcPts val="1400"/>
              </a:lnSpc>
              <a:buNone/>
            </a:pPr>
            <a:r>
              <a:rPr lang="en-US" sz="900" dirty="0">
                <a:solidFill>
                  <a:srgbClr val="000000"/>
                </a:solidFill>
                <a:latin typeface="Funnel Sans" pitchFamily="34" charset="0"/>
                <a:ea typeface="Funnel Sans" pitchFamily="34" charset="-122"/>
                <a:cs typeface="Funnel Sans" pitchFamily="34" charset="-120"/>
              </a:rPr>
              <a:t>Built with scalability in mind, allowing easy addition of features and functionality as needs evolve.</a:t>
            </a:r>
            <a:endParaRPr lang="en-US" sz="900" dirty="0"/>
          </a:p>
        </p:txBody>
      </p:sp>
      <p:sp>
        <p:nvSpPr>
          <p:cNvPr id="15" name="Text 12"/>
          <p:cNvSpPr/>
          <p:nvPr/>
        </p:nvSpPr>
        <p:spPr>
          <a:xfrm>
            <a:off x="7462242" y="1221581"/>
            <a:ext cx="3475673" cy="182880"/>
          </a:xfrm>
          <a:prstGeom prst="rect">
            <a:avLst/>
          </a:prstGeom>
          <a:noFill/>
          <a:ln/>
        </p:spPr>
        <p:txBody>
          <a:bodyPr wrap="none" lIns="0" tIns="0" rIns="0" bIns="0" rtlCol="0" anchor="t"/>
          <a:lstStyle/>
          <a:p>
            <a:pPr algn="l" indent="0" marL="0">
              <a:lnSpc>
                <a:spcPts val="1400"/>
              </a:lnSpc>
              <a:buNone/>
            </a:pPr>
            <a:endParaRPr lang="en-US" sz="900" dirty="0"/>
          </a:p>
        </p:txBody>
      </p:sp>
      <p:pic>
        <p:nvPicPr>
          <p:cNvPr id="16" name="Image 1" descr="preencoded.png">    </p:cNvPr>
          <p:cNvPicPr>
            <a:picLocks noChangeAspect="1"/>
          </p:cNvPicPr>
          <p:nvPr/>
        </p:nvPicPr>
        <p:blipFill>
          <a:blip r:embed="rId2"/>
          <a:stretch>
            <a:fillRect/>
          </a:stretch>
        </p:blipFill>
        <p:spPr>
          <a:xfrm>
            <a:off x="7462242" y="1533049"/>
            <a:ext cx="3475673" cy="347567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75153"/>
          </a:xfrm>
          <a:prstGeom prst="rect">
            <a:avLst/>
          </a:prstGeom>
        </p:spPr>
      </p:pic>
      <p:sp>
        <p:nvSpPr>
          <p:cNvPr id="3" name="Shape 0"/>
          <p:cNvSpPr/>
          <p:nvPr/>
        </p:nvSpPr>
        <p:spPr>
          <a:xfrm>
            <a:off x="2311837" y="2413873"/>
            <a:ext cx="1628418" cy="297180"/>
          </a:xfrm>
          <a:prstGeom prst="roundRect">
            <a:avLst>
              <a:gd name="adj" fmla="val 17887"/>
            </a:avLst>
          </a:prstGeom>
          <a:solidFill>
            <a:srgbClr val="262626"/>
          </a:solidFill>
          <a:ln/>
        </p:spPr>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06729" y="2499122"/>
            <a:ext cx="126563" cy="126563"/>
          </a:xfrm>
          <a:prstGeom prst="rect">
            <a:avLst/>
          </a:prstGeom>
        </p:spPr>
      </p:pic>
      <p:sp>
        <p:nvSpPr>
          <p:cNvPr id="5" name="Text 1"/>
          <p:cNvSpPr/>
          <p:nvPr/>
        </p:nvSpPr>
        <p:spPr>
          <a:xfrm>
            <a:off x="2596515" y="2461260"/>
            <a:ext cx="1248847" cy="202406"/>
          </a:xfrm>
          <a:prstGeom prst="rect">
            <a:avLst/>
          </a:prstGeom>
          <a:noFill/>
          <a:ln/>
        </p:spPr>
        <p:txBody>
          <a:bodyPr wrap="none" lIns="0" tIns="0" rIns="0" bIns="0" rtlCol="0" anchor="t"/>
          <a:lstStyle/>
          <a:p>
            <a:pPr algn="l" indent="0" marL="0">
              <a:lnSpc>
                <a:spcPts val="1550"/>
              </a:lnSpc>
              <a:buNone/>
            </a:pPr>
            <a:r>
              <a:rPr lang="en-US" sz="950" dirty="0">
                <a:solidFill>
                  <a:srgbClr val="8F8F8F"/>
                </a:solidFill>
                <a:latin typeface="Funnel Sans" pitchFamily="34" charset="0"/>
                <a:ea typeface="Funnel Sans" pitchFamily="34" charset="-122"/>
                <a:cs typeface="Funnel Sans" pitchFamily="34" charset="-120"/>
              </a:rPr>
              <a:t>DESIGN PHILOSOPHY</a:t>
            </a:r>
            <a:endParaRPr lang="en-US" sz="950" dirty="0"/>
          </a:p>
        </p:txBody>
      </p:sp>
      <p:sp>
        <p:nvSpPr>
          <p:cNvPr id="6" name="Text 2"/>
          <p:cNvSpPr/>
          <p:nvPr/>
        </p:nvSpPr>
        <p:spPr>
          <a:xfrm>
            <a:off x="2311837" y="2774275"/>
            <a:ext cx="3955137" cy="494348"/>
          </a:xfrm>
          <a:prstGeom prst="rect">
            <a:avLst/>
          </a:prstGeom>
          <a:noFill/>
          <a:ln/>
        </p:spPr>
        <p:txBody>
          <a:bodyPr wrap="none" lIns="0" tIns="0" rIns="0" bIns="0" rtlCol="0" anchor="t"/>
          <a:lstStyle/>
          <a:p>
            <a:pPr algn="l" indent="0" marL="0">
              <a:lnSpc>
                <a:spcPts val="3850"/>
              </a:lnSpc>
              <a:buNone/>
            </a:pPr>
            <a:r>
              <a:rPr lang="en-US" sz="3100" dirty="0">
                <a:solidFill>
                  <a:srgbClr val="DDDDDD"/>
                </a:solidFill>
                <a:latin typeface="Mona Sans Semi Bold" pitchFamily="34" charset="0"/>
                <a:ea typeface="Mona Sans Semi Bold" pitchFamily="34" charset="-122"/>
                <a:cs typeface="Mona Sans Semi Bold" pitchFamily="34" charset="-120"/>
              </a:rPr>
              <a:t>Design Principles</a:t>
            </a:r>
            <a:endParaRPr lang="en-US" sz="3100" dirty="0"/>
          </a:p>
        </p:txBody>
      </p:sp>
      <p:sp>
        <p:nvSpPr>
          <p:cNvPr id="7" name="Shape 3"/>
          <p:cNvSpPr/>
          <p:nvPr/>
        </p:nvSpPr>
        <p:spPr>
          <a:xfrm>
            <a:off x="2311837" y="3505914"/>
            <a:ext cx="4924187" cy="2191107"/>
          </a:xfrm>
          <a:prstGeom prst="roundRect">
            <a:avLst>
              <a:gd name="adj" fmla="val 3033"/>
            </a:avLst>
          </a:prstGeom>
          <a:solidFill>
            <a:srgbClr val="181616">
              <a:alpha val="95000"/>
            </a:srgbClr>
          </a:solidFill>
          <a:ln w="22860">
            <a:solidFill>
              <a:srgbClr val="595959"/>
            </a:solidFill>
            <a:prstDash val="solid"/>
          </a:ln>
        </p:spPr>
      </p:sp>
      <p:sp>
        <p:nvSpPr>
          <p:cNvPr id="8" name="Shape 4"/>
          <p:cNvSpPr/>
          <p:nvPr/>
        </p:nvSpPr>
        <p:spPr>
          <a:xfrm>
            <a:off x="2334697" y="3528774"/>
            <a:ext cx="4878467" cy="474583"/>
          </a:xfrm>
          <a:prstGeom prst="roundRect">
            <a:avLst>
              <a:gd name="adj" fmla="val 8221"/>
            </a:avLst>
          </a:prstGeom>
          <a:solidFill>
            <a:srgbClr val="404040"/>
          </a:solidFill>
          <a:ln/>
        </p:spPr>
      </p:sp>
      <p:pic>
        <p:nvPicPr>
          <p:cNvPr id="9"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5225" y="3643551"/>
            <a:ext cx="237292" cy="237292"/>
          </a:xfrm>
          <a:prstGeom prst="rect">
            <a:avLst/>
          </a:prstGeom>
        </p:spPr>
      </p:pic>
      <p:sp>
        <p:nvSpPr>
          <p:cNvPr id="10" name="Text 5"/>
          <p:cNvSpPr/>
          <p:nvPr/>
        </p:nvSpPr>
        <p:spPr>
          <a:xfrm>
            <a:off x="2492812" y="4161472"/>
            <a:ext cx="2641759" cy="247174"/>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Typography-First Approach</a:t>
            </a:r>
            <a:endParaRPr lang="en-US" sz="1550" dirty="0"/>
          </a:p>
        </p:txBody>
      </p:sp>
      <p:sp>
        <p:nvSpPr>
          <p:cNvPr id="11" name="Text 6"/>
          <p:cNvSpPr/>
          <p:nvPr/>
        </p:nvSpPr>
        <p:spPr>
          <a:xfrm>
            <a:off x="2492812" y="4503539"/>
            <a:ext cx="4562237" cy="1012508"/>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Carefully selected fonts, sizes, and line spacing ensure optimal readability. Text is treated as the primary design element, with hierarchy established through thoughtful typographic choices rather than decorative elements.</a:t>
            </a:r>
            <a:endParaRPr lang="en-US" sz="1200" dirty="0"/>
          </a:p>
        </p:txBody>
      </p:sp>
      <p:sp>
        <p:nvSpPr>
          <p:cNvPr id="12" name="Shape 7"/>
          <p:cNvSpPr/>
          <p:nvPr/>
        </p:nvSpPr>
        <p:spPr>
          <a:xfrm>
            <a:off x="7394138" y="3505914"/>
            <a:ext cx="4924306" cy="2191107"/>
          </a:xfrm>
          <a:prstGeom prst="roundRect">
            <a:avLst>
              <a:gd name="adj" fmla="val 3033"/>
            </a:avLst>
          </a:prstGeom>
          <a:solidFill>
            <a:srgbClr val="181616">
              <a:alpha val="95000"/>
            </a:srgbClr>
          </a:solidFill>
          <a:ln w="22860">
            <a:solidFill>
              <a:srgbClr val="595959"/>
            </a:solidFill>
            <a:prstDash val="solid"/>
          </a:ln>
        </p:spPr>
      </p:sp>
      <p:sp>
        <p:nvSpPr>
          <p:cNvPr id="13" name="Shape 8"/>
          <p:cNvSpPr/>
          <p:nvPr/>
        </p:nvSpPr>
        <p:spPr>
          <a:xfrm>
            <a:off x="7416998" y="3528774"/>
            <a:ext cx="4878586" cy="474583"/>
          </a:xfrm>
          <a:prstGeom prst="roundRect">
            <a:avLst>
              <a:gd name="adj" fmla="val 8221"/>
            </a:avLst>
          </a:prstGeom>
          <a:solidFill>
            <a:srgbClr val="404040"/>
          </a:solidFill>
          <a:ln/>
        </p:spPr>
      </p:sp>
      <p:pic>
        <p:nvPicPr>
          <p:cNvPr id="14"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737646" y="3643551"/>
            <a:ext cx="237292" cy="237292"/>
          </a:xfrm>
          <a:prstGeom prst="rect">
            <a:avLst/>
          </a:prstGeom>
        </p:spPr>
      </p:pic>
      <p:sp>
        <p:nvSpPr>
          <p:cNvPr id="15" name="Text 9"/>
          <p:cNvSpPr/>
          <p:nvPr/>
        </p:nvSpPr>
        <p:spPr>
          <a:xfrm>
            <a:off x="7575113" y="4161472"/>
            <a:ext cx="1977509" cy="247174"/>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Consistent Spacing</a:t>
            </a:r>
            <a:endParaRPr lang="en-US" sz="1550" dirty="0"/>
          </a:p>
        </p:txBody>
      </p:sp>
      <p:sp>
        <p:nvSpPr>
          <p:cNvPr id="16" name="Text 10"/>
          <p:cNvSpPr/>
          <p:nvPr/>
        </p:nvSpPr>
        <p:spPr>
          <a:xfrm>
            <a:off x="7575113" y="4503539"/>
            <a:ext cx="4562356" cy="759381"/>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A systematic approach to white space creates visual rhythm and breathing room. Consistent margins and padding across all elements establish harmony and improve content scanability.</a:t>
            </a:r>
            <a:endParaRPr lang="en-US" sz="1200" dirty="0"/>
          </a:p>
        </p:txBody>
      </p:sp>
      <p:sp>
        <p:nvSpPr>
          <p:cNvPr id="17" name="Shape 11"/>
          <p:cNvSpPr/>
          <p:nvPr/>
        </p:nvSpPr>
        <p:spPr>
          <a:xfrm>
            <a:off x="2311837" y="5855137"/>
            <a:ext cx="4924187" cy="1937980"/>
          </a:xfrm>
          <a:prstGeom prst="roundRect">
            <a:avLst>
              <a:gd name="adj" fmla="val 3429"/>
            </a:avLst>
          </a:prstGeom>
          <a:solidFill>
            <a:srgbClr val="181616">
              <a:alpha val="95000"/>
            </a:srgbClr>
          </a:solidFill>
          <a:ln w="22860">
            <a:solidFill>
              <a:srgbClr val="595959"/>
            </a:solidFill>
            <a:prstDash val="solid"/>
          </a:ln>
        </p:spPr>
      </p:sp>
      <p:sp>
        <p:nvSpPr>
          <p:cNvPr id="18" name="Shape 12"/>
          <p:cNvSpPr/>
          <p:nvPr/>
        </p:nvSpPr>
        <p:spPr>
          <a:xfrm>
            <a:off x="2334697" y="5877997"/>
            <a:ext cx="4878467" cy="474583"/>
          </a:xfrm>
          <a:prstGeom prst="roundRect">
            <a:avLst>
              <a:gd name="adj" fmla="val 8221"/>
            </a:avLst>
          </a:prstGeom>
          <a:solidFill>
            <a:srgbClr val="404040"/>
          </a:solidFill>
          <a:ln/>
        </p:spPr>
      </p:sp>
      <p:pic>
        <p:nvPicPr>
          <p:cNvPr id="19"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655225" y="5992773"/>
            <a:ext cx="237292" cy="237292"/>
          </a:xfrm>
          <a:prstGeom prst="rect">
            <a:avLst/>
          </a:prstGeom>
        </p:spPr>
      </p:pic>
      <p:sp>
        <p:nvSpPr>
          <p:cNvPr id="20" name="Text 13"/>
          <p:cNvSpPr/>
          <p:nvPr/>
        </p:nvSpPr>
        <p:spPr>
          <a:xfrm>
            <a:off x="2492812" y="6510695"/>
            <a:ext cx="2383036" cy="247174"/>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Content Over Decoration</a:t>
            </a:r>
            <a:endParaRPr lang="en-US" sz="1550" dirty="0"/>
          </a:p>
        </p:txBody>
      </p:sp>
      <p:sp>
        <p:nvSpPr>
          <p:cNvPr id="21" name="Text 14"/>
          <p:cNvSpPr/>
          <p:nvPr/>
        </p:nvSpPr>
        <p:spPr>
          <a:xfrm>
            <a:off x="2492812" y="6852761"/>
            <a:ext cx="4562237" cy="759381"/>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Every design decision serves the content. Visual elements support rather than compete with the message, ensuring readers remain focused on what matters most.</a:t>
            </a:r>
            <a:endParaRPr lang="en-US" sz="1200" dirty="0"/>
          </a:p>
        </p:txBody>
      </p:sp>
      <p:sp>
        <p:nvSpPr>
          <p:cNvPr id="22" name="Shape 15"/>
          <p:cNvSpPr/>
          <p:nvPr/>
        </p:nvSpPr>
        <p:spPr>
          <a:xfrm>
            <a:off x="7394138" y="5855137"/>
            <a:ext cx="4924306" cy="1937980"/>
          </a:xfrm>
          <a:prstGeom prst="roundRect">
            <a:avLst>
              <a:gd name="adj" fmla="val 3429"/>
            </a:avLst>
          </a:prstGeom>
          <a:solidFill>
            <a:srgbClr val="181616">
              <a:alpha val="95000"/>
            </a:srgbClr>
          </a:solidFill>
          <a:ln w="22860">
            <a:solidFill>
              <a:srgbClr val="595959"/>
            </a:solidFill>
            <a:prstDash val="solid"/>
          </a:ln>
        </p:spPr>
      </p:sp>
      <p:sp>
        <p:nvSpPr>
          <p:cNvPr id="23" name="Shape 16"/>
          <p:cNvSpPr/>
          <p:nvPr/>
        </p:nvSpPr>
        <p:spPr>
          <a:xfrm>
            <a:off x="7416998" y="5877997"/>
            <a:ext cx="4878586" cy="474583"/>
          </a:xfrm>
          <a:prstGeom prst="roundRect">
            <a:avLst>
              <a:gd name="adj" fmla="val 8221"/>
            </a:avLst>
          </a:prstGeom>
          <a:solidFill>
            <a:srgbClr val="404040"/>
          </a:solidFill>
          <a:ln/>
        </p:spPr>
      </p:sp>
      <p:pic>
        <p:nvPicPr>
          <p:cNvPr id="24" name="Image 5" descr="preencoded.png">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737646" y="5992773"/>
            <a:ext cx="237292" cy="237292"/>
          </a:xfrm>
          <a:prstGeom prst="rect">
            <a:avLst/>
          </a:prstGeom>
        </p:spPr>
      </p:pic>
      <p:sp>
        <p:nvSpPr>
          <p:cNvPr id="25" name="Text 17"/>
          <p:cNvSpPr/>
          <p:nvPr/>
        </p:nvSpPr>
        <p:spPr>
          <a:xfrm>
            <a:off x="7575113" y="6510695"/>
            <a:ext cx="2292787" cy="247174"/>
          </a:xfrm>
          <a:prstGeom prst="rect">
            <a:avLst/>
          </a:prstGeom>
          <a:noFill/>
          <a:ln/>
        </p:spPr>
        <p:txBody>
          <a:bodyPr wrap="none" lIns="0" tIns="0" rIns="0" bIns="0" rtlCol="0" anchor="t"/>
          <a:lstStyle/>
          <a:p>
            <a:pPr algn="l" indent="0" marL="0">
              <a:lnSpc>
                <a:spcPts val="1900"/>
              </a:lnSpc>
              <a:buNone/>
            </a:pPr>
            <a:r>
              <a:rPr lang="en-US" sz="1550" dirty="0">
                <a:solidFill>
                  <a:srgbClr val="8F8F8F"/>
                </a:solidFill>
                <a:latin typeface="Mona Sans Semi Bold" pitchFamily="34" charset="0"/>
                <a:ea typeface="Mona Sans Semi Bold" pitchFamily="34" charset="-122"/>
                <a:cs typeface="Mona Sans Semi Bold" pitchFamily="34" charset="-120"/>
              </a:rPr>
              <a:t>Mobile-First Responsive</a:t>
            </a:r>
            <a:endParaRPr lang="en-US" sz="1550" dirty="0"/>
          </a:p>
        </p:txBody>
      </p:sp>
      <p:sp>
        <p:nvSpPr>
          <p:cNvPr id="26" name="Text 18"/>
          <p:cNvSpPr/>
          <p:nvPr/>
        </p:nvSpPr>
        <p:spPr>
          <a:xfrm>
            <a:off x="7575113" y="6852761"/>
            <a:ext cx="4562356" cy="759381"/>
          </a:xfrm>
          <a:prstGeom prst="rect">
            <a:avLst/>
          </a:prstGeom>
          <a:noFill/>
          <a:ln/>
        </p:spPr>
        <p:txBody>
          <a:bodyPr wrap="square" lIns="0" tIns="0" rIns="0" bIns="0" rtlCol="0" anchor="t"/>
          <a:lstStyle/>
          <a:p>
            <a:pPr algn="l" indent="0" marL="0">
              <a:lnSpc>
                <a:spcPts val="1950"/>
              </a:lnSpc>
              <a:buNone/>
            </a:pPr>
            <a:r>
              <a:rPr lang="en-US" sz="1200" dirty="0">
                <a:solidFill>
                  <a:srgbClr val="8F8F8F"/>
                </a:solidFill>
                <a:latin typeface="Funnel Sans" pitchFamily="34" charset="0"/>
                <a:ea typeface="Funnel Sans" pitchFamily="34" charset="-122"/>
                <a:cs typeface="Funnel Sans" pitchFamily="34" charset="-120"/>
              </a:rPr>
              <a:t>Designed initially for mobile devices then progressively enhanced for larger screens, ensuring exceptional experiences regardless of how users access the blog.</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896547"/>
          </a:xfrm>
          <a:prstGeom prst="rect">
            <a:avLst/>
          </a:prstGeom>
        </p:spPr>
      </p:pic>
      <p:sp>
        <p:nvSpPr>
          <p:cNvPr id="3" name="Text 0"/>
          <p:cNvSpPr/>
          <p:nvPr/>
        </p:nvSpPr>
        <p:spPr>
          <a:xfrm>
            <a:off x="2952988" y="2116336"/>
            <a:ext cx="4180523" cy="431006"/>
          </a:xfrm>
          <a:prstGeom prst="rect">
            <a:avLst/>
          </a:prstGeom>
          <a:noFill/>
          <a:ln/>
        </p:spPr>
        <p:txBody>
          <a:bodyPr wrap="none" lIns="0" tIns="0" rIns="0" bIns="0" rtlCol="0" anchor="t"/>
          <a:lstStyle/>
          <a:p>
            <a:pPr algn="l" indent="0" marL="0">
              <a:lnSpc>
                <a:spcPts val="3350"/>
              </a:lnSpc>
              <a:buNone/>
            </a:pPr>
            <a:r>
              <a:rPr lang="en-US" sz="2700" dirty="0">
                <a:solidFill>
                  <a:srgbClr val="DDDDDD"/>
                </a:solidFill>
                <a:latin typeface="Mona Sans Semi Bold" pitchFamily="34" charset="0"/>
                <a:ea typeface="Mona Sans Semi Bold" pitchFamily="34" charset="-122"/>
                <a:cs typeface="Mona Sans Semi Bold" pitchFamily="34" charset="-120"/>
              </a:rPr>
              <a:t>Advantages &amp; Use Cases</a:t>
            </a:r>
            <a:endParaRPr lang="en-US" sz="2700" dirty="0"/>
          </a:p>
        </p:txBody>
      </p:sp>
      <p:sp>
        <p:nvSpPr>
          <p:cNvPr id="4" name="Text 1"/>
          <p:cNvSpPr/>
          <p:nvPr/>
        </p:nvSpPr>
        <p:spPr>
          <a:xfrm>
            <a:off x="2952988" y="2892028"/>
            <a:ext cx="2068949" cy="258604"/>
          </a:xfrm>
          <a:prstGeom prst="rect">
            <a:avLst/>
          </a:prstGeom>
          <a:noFill/>
          <a:ln/>
        </p:spPr>
        <p:txBody>
          <a:bodyPr wrap="none" lIns="0" tIns="0" rIns="0" bIns="0" rtlCol="0" anchor="t"/>
          <a:lstStyle/>
          <a:p>
            <a:pPr algn="l" indent="0" marL="0">
              <a:lnSpc>
                <a:spcPts val="2000"/>
              </a:lnSpc>
              <a:buNone/>
            </a:pPr>
            <a:r>
              <a:rPr lang="en-US" sz="1600" dirty="0">
                <a:solidFill>
                  <a:srgbClr val="DDDDDD"/>
                </a:solidFill>
                <a:latin typeface="Mona Sans Semi Bold" pitchFamily="34" charset="0"/>
                <a:ea typeface="Mona Sans Semi Bold" pitchFamily="34" charset="-122"/>
                <a:cs typeface="Mona Sans Semi Bold" pitchFamily="34" charset="-120"/>
              </a:rPr>
              <a:t>Key Benefits</a:t>
            </a:r>
            <a:endParaRPr lang="en-US" sz="1600" dirty="0"/>
          </a:p>
        </p:txBody>
      </p:sp>
      <p:sp>
        <p:nvSpPr>
          <p:cNvPr id="5" name="Shape 2"/>
          <p:cNvSpPr/>
          <p:nvPr/>
        </p:nvSpPr>
        <p:spPr>
          <a:xfrm>
            <a:off x="2952988" y="3379053"/>
            <a:ext cx="68937" cy="68937"/>
          </a:xfrm>
          <a:prstGeom prst="roundRect">
            <a:avLst>
              <a:gd name="adj" fmla="val 663214"/>
            </a:avLst>
          </a:prstGeom>
          <a:solidFill>
            <a:srgbClr val="FFFFFF"/>
          </a:solidFill>
          <a:ln/>
        </p:spPr>
      </p:sp>
      <p:sp>
        <p:nvSpPr>
          <p:cNvPr id="6" name="Text 3"/>
          <p:cNvSpPr/>
          <p:nvPr/>
        </p:nvSpPr>
        <p:spPr>
          <a:xfrm>
            <a:off x="3159800" y="3305770"/>
            <a:ext cx="1747004"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Effortless Navigation</a:t>
            </a:r>
            <a:endParaRPr lang="en-US" sz="1350" dirty="0"/>
          </a:p>
        </p:txBody>
      </p:sp>
      <p:sp>
        <p:nvSpPr>
          <p:cNvPr id="7" name="Text 4"/>
          <p:cNvSpPr/>
          <p:nvPr/>
        </p:nvSpPr>
        <p:spPr>
          <a:xfrm>
            <a:off x="3159800" y="3659148"/>
            <a:ext cx="3987165"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Intuitive structure requires no learning curve for visitors</a:t>
            </a:r>
            <a:endParaRPr lang="en-US" sz="1050" dirty="0"/>
          </a:p>
        </p:txBody>
      </p:sp>
      <p:sp>
        <p:nvSpPr>
          <p:cNvPr id="8" name="Shape 5"/>
          <p:cNvSpPr/>
          <p:nvPr/>
        </p:nvSpPr>
        <p:spPr>
          <a:xfrm>
            <a:off x="2952988" y="4229040"/>
            <a:ext cx="68937" cy="68937"/>
          </a:xfrm>
          <a:prstGeom prst="roundRect">
            <a:avLst>
              <a:gd name="adj" fmla="val 663214"/>
            </a:avLst>
          </a:prstGeom>
          <a:solidFill>
            <a:srgbClr val="FFFFFF"/>
          </a:solidFill>
          <a:ln/>
        </p:spPr>
      </p:sp>
      <p:sp>
        <p:nvSpPr>
          <p:cNvPr id="9" name="Text 6"/>
          <p:cNvSpPr/>
          <p:nvPr/>
        </p:nvSpPr>
        <p:spPr>
          <a:xfrm>
            <a:off x="3159800" y="4155757"/>
            <a:ext cx="1910001"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Lightning Performance</a:t>
            </a:r>
            <a:endParaRPr lang="en-US" sz="1350" dirty="0"/>
          </a:p>
        </p:txBody>
      </p:sp>
      <p:sp>
        <p:nvSpPr>
          <p:cNvPr id="10" name="Text 7"/>
          <p:cNvSpPr/>
          <p:nvPr/>
        </p:nvSpPr>
        <p:spPr>
          <a:xfrm>
            <a:off x="3159800" y="4509135"/>
            <a:ext cx="3987165"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Lightweight codebase ensures rapid loading times</a:t>
            </a:r>
            <a:endParaRPr lang="en-US" sz="1050" dirty="0"/>
          </a:p>
        </p:txBody>
      </p:sp>
      <p:sp>
        <p:nvSpPr>
          <p:cNvPr id="11" name="Shape 8"/>
          <p:cNvSpPr/>
          <p:nvPr/>
        </p:nvSpPr>
        <p:spPr>
          <a:xfrm>
            <a:off x="2952988" y="5079028"/>
            <a:ext cx="68937" cy="68937"/>
          </a:xfrm>
          <a:prstGeom prst="roundRect">
            <a:avLst>
              <a:gd name="adj" fmla="val 663214"/>
            </a:avLst>
          </a:prstGeom>
          <a:solidFill>
            <a:srgbClr val="FFFFFF"/>
          </a:solidFill>
          <a:ln/>
        </p:spPr>
      </p:sp>
      <p:sp>
        <p:nvSpPr>
          <p:cNvPr id="12" name="Text 9"/>
          <p:cNvSpPr/>
          <p:nvPr/>
        </p:nvSpPr>
        <p:spPr>
          <a:xfrm>
            <a:off x="3159800" y="5005745"/>
            <a:ext cx="1910834"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Flexible Customisation</a:t>
            </a:r>
            <a:endParaRPr lang="en-US" sz="1350" dirty="0"/>
          </a:p>
        </p:txBody>
      </p:sp>
      <p:sp>
        <p:nvSpPr>
          <p:cNvPr id="13" name="Text 10"/>
          <p:cNvSpPr/>
          <p:nvPr/>
        </p:nvSpPr>
        <p:spPr>
          <a:xfrm>
            <a:off x="3159800" y="5359122"/>
            <a:ext cx="3987165"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Adaptable design system accommodates diverse content needs</a:t>
            </a:r>
            <a:endParaRPr lang="en-US" sz="1050" dirty="0"/>
          </a:p>
        </p:txBody>
      </p:sp>
      <p:sp>
        <p:nvSpPr>
          <p:cNvPr id="14" name="Shape 11"/>
          <p:cNvSpPr/>
          <p:nvPr/>
        </p:nvSpPr>
        <p:spPr>
          <a:xfrm>
            <a:off x="2952988" y="5929015"/>
            <a:ext cx="68937" cy="68937"/>
          </a:xfrm>
          <a:prstGeom prst="roundRect">
            <a:avLst>
              <a:gd name="adj" fmla="val 663214"/>
            </a:avLst>
          </a:prstGeom>
          <a:solidFill>
            <a:srgbClr val="FFFFFF"/>
          </a:solidFill>
          <a:ln/>
        </p:spPr>
      </p:sp>
      <p:sp>
        <p:nvSpPr>
          <p:cNvPr id="15" name="Text 12"/>
          <p:cNvSpPr/>
          <p:nvPr/>
        </p:nvSpPr>
        <p:spPr>
          <a:xfrm>
            <a:off x="3159800" y="5855732"/>
            <a:ext cx="1726644"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Technical Excellence</a:t>
            </a:r>
            <a:endParaRPr lang="en-US" sz="1350" dirty="0"/>
          </a:p>
        </p:txBody>
      </p:sp>
      <p:sp>
        <p:nvSpPr>
          <p:cNvPr id="16" name="Text 13"/>
          <p:cNvSpPr/>
          <p:nvPr/>
        </p:nvSpPr>
        <p:spPr>
          <a:xfrm>
            <a:off x="3159800" y="6209109"/>
            <a:ext cx="3987165"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Perfect foundation for both personal and professional blogging</a:t>
            </a:r>
            <a:endParaRPr lang="en-US" sz="1050" dirty="0"/>
          </a:p>
        </p:txBody>
      </p:sp>
      <p:sp>
        <p:nvSpPr>
          <p:cNvPr id="17" name="Text 14"/>
          <p:cNvSpPr/>
          <p:nvPr/>
        </p:nvSpPr>
        <p:spPr>
          <a:xfrm>
            <a:off x="7491055" y="2892028"/>
            <a:ext cx="2068949" cy="258604"/>
          </a:xfrm>
          <a:prstGeom prst="rect">
            <a:avLst/>
          </a:prstGeom>
          <a:noFill/>
          <a:ln/>
        </p:spPr>
        <p:txBody>
          <a:bodyPr wrap="none" lIns="0" tIns="0" rIns="0" bIns="0" rtlCol="0" anchor="t"/>
          <a:lstStyle/>
          <a:p>
            <a:pPr algn="l" indent="0" marL="0">
              <a:lnSpc>
                <a:spcPts val="2000"/>
              </a:lnSpc>
              <a:buNone/>
            </a:pPr>
            <a:r>
              <a:rPr lang="en-US" sz="1600" dirty="0">
                <a:solidFill>
                  <a:srgbClr val="DDDDDD"/>
                </a:solidFill>
                <a:latin typeface="Mona Sans Semi Bold" pitchFamily="34" charset="0"/>
                <a:ea typeface="Mona Sans Semi Bold" pitchFamily="34" charset="-122"/>
                <a:cs typeface="Mona Sans Semi Bold" pitchFamily="34" charset="-120"/>
              </a:rPr>
              <a:t>Ideal Applications</a:t>
            </a:r>
            <a:endParaRPr lang="en-US" sz="1600" dirty="0"/>
          </a:p>
        </p:txBody>
      </p:sp>
      <p:sp>
        <p:nvSpPr>
          <p:cNvPr id="18" name="Shape 15"/>
          <p:cNvSpPr/>
          <p:nvPr/>
        </p:nvSpPr>
        <p:spPr>
          <a:xfrm>
            <a:off x="7491055" y="3305770"/>
            <a:ext cx="4193977" cy="1101090"/>
          </a:xfrm>
          <a:prstGeom prst="roundRect">
            <a:avLst>
              <a:gd name="adj" fmla="val 5261"/>
            </a:avLst>
          </a:prstGeom>
          <a:solidFill>
            <a:srgbClr val="181616">
              <a:alpha val="95000"/>
            </a:srgbClr>
          </a:solidFill>
          <a:ln w="15240">
            <a:solidFill>
              <a:srgbClr val="595959"/>
            </a:solidFill>
            <a:prstDash val="solid"/>
          </a:ln>
        </p:spPr>
      </p:sp>
      <p:sp>
        <p:nvSpPr>
          <p:cNvPr id="19" name="Text 16"/>
          <p:cNvSpPr/>
          <p:nvPr/>
        </p:nvSpPr>
        <p:spPr>
          <a:xfrm>
            <a:off x="7644170" y="3458885"/>
            <a:ext cx="1730097"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Personal Storytelling</a:t>
            </a:r>
            <a:endParaRPr lang="en-US" sz="1350" dirty="0"/>
          </a:p>
        </p:txBody>
      </p:sp>
      <p:sp>
        <p:nvSpPr>
          <p:cNvPr id="20" name="Text 17"/>
          <p:cNvSpPr/>
          <p:nvPr/>
        </p:nvSpPr>
        <p:spPr>
          <a:xfrm>
            <a:off x="7644170" y="3812262"/>
            <a:ext cx="3887748" cy="441484"/>
          </a:xfrm>
          <a:prstGeom prst="rect">
            <a:avLst/>
          </a:prstGeom>
          <a:noFill/>
          <a:ln/>
        </p:spPr>
        <p:txBody>
          <a:bodyPr wrap="squar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Share life experiences, creative writing, and personal reflections</a:t>
            </a:r>
            <a:endParaRPr lang="en-US" sz="1050" dirty="0"/>
          </a:p>
        </p:txBody>
      </p:sp>
      <p:sp>
        <p:nvSpPr>
          <p:cNvPr id="21" name="Shape 18"/>
          <p:cNvSpPr/>
          <p:nvPr/>
        </p:nvSpPr>
        <p:spPr>
          <a:xfrm>
            <a:off x="7491055" y="4544735"/>
            <a:ext cx="4193977" cy="880348"/>
          </a:xfrm>
          <a:prstGeom prst="roundRect">
            <a:avLst>
              <a:gd name="adj" fmla="val 6581"/>
            </a:avLst>
          </a:prstGeom>
          <a:solidFill>
            <a:srgbClr val="181616">
              <a:alpha val="95000"/>
            </a:srgbClr>
          </a:solidFill>
          <a:ln w="15240">
            <a:solidFill>
              <a:srgbClr val="595959"/>
            </a:solidFill>
            <a:prstDash val="solid"/>
          </a:ln>
        </p:spPr>
      </p:sp>
      <p:sp>
        <p:nvSpPr>
          <p:cNvPr id="22" name="Text 19"/>
          <p:cNvSpPr/>
          <p:nvPr/>
        </p:nvSpPr>
        <p:spPr>
          <a:xfrm>
            <a:off x="7644170" y="4697849"/>
            <a:ext cx="2144792"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Technical Documentation</a:t>
            </a:r>
            <a:endParaRPr lang="en-US" sz="1350" dirty="0"/>
          </a:p>
        </p:txBody>
      </p:sp>
      <p:sp>
        <p:nvSpPr>
          <p:cNvPr id="23" name="Text 20"/>
          <p:cNvSpPr/>
          <p:nvPr/>
        </p:nvSpPr>
        <p:spPr>
          <a:xfrm>
            <a:off x="7644170" y="5051227"/>
            <a:ext cx="3887748"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Publish tutorials, guides, and developer insights</a:t>
            </a:r>
            <a:endParaRPr lang="en-US" sz="1050" dirty="0"/>
          </a:p>
        </p:txBody>
      </p:sp>
      <p:sp>
        <p:nvSpPr>
          <p:cNvPr id="24" name="Shape 21"/>
          <p:cNvSpPr/>
          <p:nvPr/>
        </p:nvSpPr>
        <p:spPr>
          <a:xfrm>
            <a:off x="7491055" y="5562957"/>
            <a:ext cx="4193977" cy="880348"/>
          </a:xfrm>
          <a:prstGeom prst="roundRect">
            <a:avLst>
              <a:gd name="adj" fmla="val 6581"/>
            </a:avLst>
          </a:prstGeom>
          <a:solidFill>
            <a:srgbClr val="181616">
              <a:alpha val="95000"/>
            </a:srgbClr>
          </a:solidFill>
          <a:ln w="15240">
            <a:solidFill>
              <a:srgbClr val="595959"/>
            </a:solidFill>
            <a:prstDash val="solid"/>
          </a:ln>
        </p:spPr>
      </p:sp>
      <p:sp>
        <p:nvSpPr>
          <p:cNvPr id="25" name="Text 22"/>
          <p:cNvSpPr/>
          <p:nvPr/>
        </p:nvSpPr>
        <p:spPr>
          <a:xfrm>
            <a:off x="7644170" y="5716072"/>
            <a:ext cx="1724144"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Academic Writing</a:t>
            </a:r>
            <a:endParaRPr lang="en-US" sz="1350" dirty="0"/>
          </a:p>
        </p:txBody>
      </p:sp>
      <p:sp>
        <p:nvSpPr>
          <p:cNvPr id="26" name="Text 23"/>
          <p:cNvSpPr/>
          <p:nvPr/>
        </p:nvSpPr>
        <p:spPr>
          <a:xfrm>
            <a:off x="7644170" y="6069449"/>
            <a:ext cx="3887748"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Present research, essays, and scholarly discourse</a:t>
            </a:r>
            <a:endParaRPr lang="en-US" sz="1050" dirty="0"/>
          </a:p>
        </p:txBody>
      </p:sp>
      <p:sp>
        <p:nvSpPr>
          <p:cNvPr id="27" name="Shape 24"/>
          <p:cNvSpPr/>
          <p:nvPr/>
        </p:nvSpPr>
        <p:spPr>
          <a:xfrm>
            <a:off x="7491055" y="6581180"/>
            <a:ext cx="4193977" cy="1101090"/>
          </a:xfrm>
          <a:prstGeom prst="roundRect">
            <a:avLst>
              <a:gd name="adj" fmla="val 5261"/>
            </a:avLst>
          </a:prstGeom>
          <a:solidFill>
            <a:srgbClr val="181616">
              <a:alpha val="95000"/>
            </a:srgbClr>
          </a:solidFill>
          <a:ln w="15240">
            <a:solidFill>
              <a:srgbClr val="595959"/>
            </a:solidFill>
            <a:prstDash val="solid"/>
          </a:ln>
        </p:spPr>
      </p:sp>
      <p:sp>
        <p:nvSpPr>
          <p:cNvPr id="28" name="Text 25"/>
          <p:cNvSpPr/>
          <p:nvPr/>
        </p:nvSpPr>
        <p:spPr>
          <a:xfrm>
            <a:off x="7644170" y="6734294"/>
            <a:ext cx="1724144" cy="215503"/>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Portfolio Showcase</a:t>
            </a:r>
            <a:endParaRPr lang="en-US" sz="1350" dirty="0"/>
          </a:p>
        </p:txBody>
      </p:sp>
      <p:sp>
        <p:nvSpPr>
          <p:cNvPr id="29" name="Text 26"/>
          <p:cNvSpPr/>
          <p:nvPr/>
        </p:nvSpPr>
        <p:spPr>
          <a:xfrm>
            <a:off x="7644170" y="7087672"/>
            <a:ext cx="3887748" cy="441484"/>
          </a:xfrm>
          <a:prstGeom prst="rect">
            <a:avLst/>
          </a:prstGeom>
          <a:noFill/>
          <a:ln/>
        </p:spPr>
        <p:txBody>
          <a:bodyPr wrap="squar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Demonstrate expertise through case studies and project write-ups</a:t>
            </a:r>
            <a:endParaRPr lang="en-US" sz="10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2026-01-06T08:45:16Z</dcterms:created>
  <dcterms:modified xsi:type="dcterms:W3CDTF">2026-01-06T08:45:16Z</dcterms:modified>
</cp:coreProperties>
</file>